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Layouts/slideLayout8.xml" ContentType="application/vnd.openxmlformats-officedocument.presentationml.slideLayout+xml"/>
  <Override PartName="/ppt/metadata" ContentType="application/binary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notesSlides/notesSlide18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notesSlides/notesSlide25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64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9" r:id="rId33"/>
    <p:sldId id="288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99" r:id="rId44"/>
    <p:sldId id="318" r:id="rId45"/>
    <p:sldId id="319" r:id="rId46"/>
    <p:sldId id="300" r:id="rId47"/>
    <p:sldId id="301" r:id="rId48"/>
    <p:sldId id="302" r:id="rId49"/>
    <p:sldId id="303" r:id="rId50"/>
    <p:sldId id="304" r:id="rId51"/>
    <p:sldId id="305" r:id="rId52"/>
    <p:sldId id="306" r:id="rId53"/>
    <p:sldId id="307" r:id="rId54"/>
    <p:sldId id="308" r:id="rId55"/>
    <p:sldId id="309" r:id="rId56"/>
    <p:sldId id="310" r:id="rId57"/>
    <p:sldId id="311" r:id="rId58"/>
    <p:sldId id="312" r:id="rId59"/>
    <p:sldId id="313" r:id="rId60"/>
    <p:sldId id="314" r:id="rId61"/>
    <p:sldId id="315" r:id="rId62"/>
    <p:sldId id="316" r:id="rId63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=""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r:id="rId67" roundtripDataSignature="AMtx7mjkJTDDqb/Iybtm5RE7p4q+PMiLM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3579" autoAdjust="0"/>
    <p:restoredTop sz="94660"/>
  </p:normalViewPr>
  <p:slideViewPr>
    <p:cSldViewPr>
      <p:cViewPr varScale="1">
        <p:scale>
          <a:sx n="82" d="100"/>
          <a:sy n="82" d="100"/>
        </p:scale>
        <p:origin x="-96" y="-53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notesMaster" Target="notesMasters/notesMaster1.xml"/><Relationship Id="rId69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customschemas.google.com/relationships/presentationmetadata" Target="metadata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67fab8ea0f9f1ff3_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Google Shape;124;g67fab8ea0f9f1ff3_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67fab8ea0f9f1ff3_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8" name="Google Shape;128;g67fab8ea0f9f1ff3_3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67fab8ea0f9f1ff3_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g67fab8ea0f9f1ff3_3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g67fab8ea0f9f1ff3_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6" name="Google Shape;136;g67fab8ea0f9f1ff3_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g67fab8ea0f9f1ff3_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0" name="Google Shape;140;g67fab8ea0f9f1ff3_4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g67fab8ea0f9f1ff3_4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4" name="Google Shape;144;g67fab8ea0f9f1ff3_4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g67fab8ea0f9f1ff3_4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8" name="Google Shape;148;g67fab8ea0f9f1ff3_4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g67fab8ea0f9f1ff3_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2" name="Google Shape;152;g67fab8ea0f9f1ff3_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g67fab8ea0f9f1ff3_5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6" name="Google Shape;156;g67fab8ea0f9f1ff3_5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g67fab8ea0f9f1ff3_5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0" name="Google Shape;160;g67fab8ea0f9f1ff3_5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67fab8ea0f9f1ff3_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67fab8ea0f9f1ff3_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g67fab8ea0f9f1ff3_5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4" name="Google Shape;164;g67fab8ea0f9f1ff3_5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g67fab8ea0f9f1ff3_6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8" name="Google Shape;168;g67fab8ea0f9f1ff3_6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g67fab8ea0f9f1ff3_6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2" name="Google Shape;172;g67fab8ea0f9f1ff3_6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g67fab8ea0f9f1ff3_6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6" name="Google Shape;176;g67fab8ea0f9f1ff3_6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g67fab8ea0f9f1ff3_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0" name="Google Shape;180;g67fab8ea0f9f1ff3_7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g67fab8ea0f9f1ff3_7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4" name="Google Shape;184;g67fab8ea0f9f1ff3_7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g67fab8ea0f9f1ff3_7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8" name="Google Shape;188;g67fab8ea0f9f1ff3_7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g67fab8ea0f9f1ff3_8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2" name="Google Shape;192;g67fab8ea0f9f1ff3_8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g67fab8ea0f9f1ff3_9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6" name="Google Shape;196;g67fab8ea0f9f1ff3_9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g67fab8ea0f9f1ff3_9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0" name="Google Shape;200;g67fab8ea0f9f1ff3_9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67fab8ea0f9f1ff3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Google Shape;96;g67fab8ea0f9f1ff3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g67fab8ea0f9f1ff3_9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4" name="Google Shape;204;g67fab8ea0f9f1ff3_9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g67fab8ea0f9f1ff3_1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8" name="Google Shape;208;g67fab8ea0f9f1ff3_1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g67fab8ea0f9f1ff3_8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2" name="Google Shape;212;g67fab8ea0f9f1ff3_8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67fab8ea0f9f1ff3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67fab8ea0f9f1ff3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67fab8ea0f9f1ff3_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" name="Google Shape;104;g67fab8ea0f9f1ff3_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67fab8ea0f9f1ff3_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g67fab8ea0f9f1ff3_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67fab8ea0f9f1ff3_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Google Shape;112;g67fab8ea0f9f1ff3_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67fab8ea0f9f1ff3_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6" name="Google Shape;116;g67fab8ea0f9f1ff3_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67fab8ea0f9f1ff3_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Google Shape;120;g67fab8ea0f9f1ff3_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-GR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2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-GR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3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-GR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-GR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-GR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6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-GR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7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-GR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-GR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-GR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0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10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-GR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1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1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-GR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-GR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>
            <a:spLocks noGrp="1"/>
          </p:cNvSpPr>
          <p:nvPr>
            <p:ph type="ctrTitle"/>
          </p:nvPr>
        </p:nvSpPr>
        <p:spPr>
          <a:xfrm>
            <a:off x="1524000" y="1122362"/>
            <a:ext cx="9144000" cy="44222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100"/>
              <a:buFont typeface="Calibri"/>
              <a:buNone/>
            </a:pPr>
            <a:r>
              <a:rPr lang="el-GR" sz="7100" b="1" i="1" dirty="0" smtClean="0"/>
              <a:t>Κουίζ  γνώσεων</a:t>
            </a:r>
            <a:r>
              <a:rPr lang="el-GR" sz="7100" b="1" i="1" dirty="0" smtClean="0"/>
              <a:t/>
            </a:r>
            <a:br>
              <a:rPr lang="el-GR" sz="7100" b="1" i="1" dirty="0" smtClean="0"/>
            </a:br>
            <a:r>
              <a:rPr lang="el-GR" sz="7100" b="1" i="1" dirty="0" smtClean="0"/>
              <a:t>Στο </a:t>
            </a:r>
            <a:r>
              <a:rPr lang="el-GR" sz="7100" b="1" i="1" dirty="0"/>
              <a:t>μάθημα της</a:t>
            </a:r>
            <a:br>
              <a:rPr lang="el-GR" sz="7100" b="1" i="1" dirty="0"/>
            </a:br>
            <a:r>
              <a:rPr lang="el-GR" sz="7100" b="1" i="1" dirty="0"/>
              <a:t>Κοινωνικής &amp;Πολιτικής</a:t>
            </a:r>
            <a:br>
              <a:rPr lang="el-GR" sz="7100" b="1" i="1" dirty="0"/>
            </a:br>
            <a:r>
              <a:rPr lang="el-GR" sz="7100" b="1" i="1" dirty="0"/>
              <a:t>Αγωγής</a:t>
            </a:r>
            <a:endParaRPr sz="7100" b="1" i="1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21CD31F3-8105-8A59-A51C-78194E2A2699}"/>
              </a:ext>
            </a:extLst>
          </p:cNvPr>
          <p:cNvSpPr txBox="1"/>
          <p:nvPr/>
        </p:nvSpPr>
        <p:spPr>
          <a:xfrm>
            <a:off x="547688" y="1345406"/>
            <a:ext cx="6462712" cy="29979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l-GR"/>
          </a:p>
        </p:txBody>
      </p:sp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53BCC3C8-89A2-895C-EACF-430F9D17D37C}"/>
              </a:ext>
            </a:extLst>
          </p:cNvPr>
          <p:cNvSpPr txBox="1"/>
          <p:nvPr/>
        </p:nvSpPr>
        <p:spPr>
          <a:xfrm>
            <a:off x="892968" y="1357298"/>
            <a:ext cx="10048876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l-GR" sz="3200" dirty="0"/>
              <a:t>9</a:t>
            </a:r>
            <a:r>
              <a:rPr lang="el-GR" sz="3200" baseline="30000" dirty="0"/>
              <a:t>η</a:t>
            </a:r>
            <a:r>
              <a:rPr lang="el-GR" sz="3200" dirty="0"/>
              <a:t>) </a:t>
            </a:r>
            <a:r>
              <a:rPr lang="el-GR" sz="3200" b="1" dirty="0"/>
              <a:t>Ανώτατο όργανο του ελληνικού κράτους είναι…</a:t>
            </a:r>
          </a:p>
          <a:p>
            <a:pPr algn="l"/>
            <a:endParaRPr lang="el-GR" sz="3200" dirty="0"/>
          </a:p>
          <a:p>
            <a:pPr algn="l"/>
            <a:r>
              <a:rPr lang="el-GR" sz="3200" dirty="0"/>
              <a:t>α) ο </a:t>
            </a:r>
            <a:r>
              <a:rPr lang="el-GR" sz="3200" dirty="0" smtClean="0"/>
              <a:t>Πρόεδρος </a:t>
            </a:r>
            <a:r>
              <a:rPr lang="el-GR" sz="3200" dirty="0"/>
              <a:t>της </a:t>
            </a:r>
            <a:r>
              <a:rPr lang="el-GR" sz="3200" dirty="0" smtClean="0"/>
              <a:t>Δημοκρατίας, </a:t>
            </a:r>
            <a:endParaRPr lang="el-GR" sz="3200" dirty="0"/>
          </a:p>
          <a:p>
            <a:pPr algn="l"/>
            <a:r>
              <a:rPr lang="el-GR" sz="3200" dirty="0"/>
              <a:t>β) το εκλογικό </a:t>
            </a:r>
            <a:r>
              <a:rPr lang="el-GR" sz="3200" dirty="0" smtClean="0"/>
              <a:t>σώμα, </a:t>
            </a:r>
            <a:endParaRPr lang="el-GR" sz="3200" dirty="0"/>
          </a:p>
          <a:p>
            <a:pPr algn="l"/>
            <a:r>
              <a:rPr lang="el-GR" sz="3200" dirty="0"/>
              <a:t>γ) το </a:t>
            </a:r>
            <a:r>
              <a:rPr lang="el-GR" sz="3200" dirty="0" smtClean="0"/>
              <a:t>Κοινοβούλιο. </a:t>
            </a:r>
            <a:endParaRPr lang="el-GR" sz="3200" dirty="0"/>
          </a:p>
          <a:p>
            <a:pPr algn="l"/>
            <a:endParaRPr lang="el-GR" sz="3200" dirty="0"/>
          </a:p>
          <a:p>
            <a:pPr algn="l"/>
            <a:r>
              <a:rPr lang="el-GR" sz="3200" dirty="0"/>
              <a:t>Σωστή απάντηση :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7CF7F981-1F0A-CF83-DD32-2CF65314A7AF}"/>
              </a:ext>
            </a:extLst>
          </p:cNvPr>
          <p:cNvSpPr txBox="1"/>
          <p:nvPr/>
        </p:nvSpPr>
        <p:spPr>
          <a:xfrm>
            <a:off x="976313" y="1297781"/>
            <a:ext cx="6034087" cy="30456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l-GR"/>
          </a:p>
        </p:txBody>
      </p:sp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6A824264-F6B1-442B-B968-5F7763623847}"/>
              </a:ext>
            </a:extLst>
          </p:cNvPr>
          <p:cNvSpPr txBox="1"/>
          <p:nvPr/>
        </p:nvSpPr>
        <p:spPr>
          <a:xfrm>
            <a:off x="738150" y="1571612"/>
            <a:ext cx="10572824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l-GR" sz="3200" dirty="0" smtClean="0"/>
              <a:t> 10</a:t>
            </a:r>
            <a:r>
              <a:rPr lang="el-GR" sz="3200" baseline="30000" dirty="0" smtClean="0"/>
              <a:t>η</a:t>
            </a:r>
            <a:r>
              <a:rPr lang="el-GR" sz="3200" dirty="0"/>
              <a:t>) </a:t>
            </a:r>
            <a:r>
              <a:rPr lang="el-GR" sz="3200" b="1" dirty="0"/>
              <a:t>Σύνταγμα είναι…</a:t>
            </a:r>
          </a:p>
          <a:p>
            <a:pPr algn="l"/>
            <a:endParaRPr lang="el-GR" sz="3200" dirty="0"/>
          </a:p>
          <a:p>
            <a:pPr algn="l"/>
            <a:r>
              <a:rPr lang="el-GR" sz="3200" dirty="0"/>
              <a:t>α) όλοι οι νόμοι του </a:t>
            </a:r>
            <a:r>
              <a:rPr lang="el-GR" sz="3200" dirty="0" smtClean="0"/>
              <a:t>κράτους, </a:t>
            </a:r>
            <a:endParaRPr lang="el-GR" sz="3200" dirty="0"/>
          </a:p>
          <a:p>
            <a:pPr algn="l"/>
            <a:r>
              <a:rPr lang="el-GR" sz="3200" dirty="0"/>
              <a:t>β) οι πιο σημαντικοί νόμοι του </a:t>
            </a:r>
            <a:r>
              <a:rPr lang="el-GR" sz="3200" dirty="0" smtClean="0"/>
              <a:t>κράτους, </a:t>
            </a:r>
            <a:endParaRPr lang="el-GR" sz="3200" dirty="0"/>
          </a:p>
          <a:p>
            <a:pPr algn="l"/>
            <a:r>
              <a:rPr lang="el-GR" sz="3200" dirty="0"/>
              <a:t>γ) ένας ανώτερος και θεμελιώδης νόμος της </a:t>
            </a:r>
            <a:r>
              <a:rPr lang="el-GR" sz="3200" dirty="0" smtClean="0"/>
              <a:t>πολιτείας. </a:t>
            </a:r>
            <a:endParaRPr lang="el-GR" sz="3200" dirty="0"/>
          </a:p>
          <a:p>
            <a:pPr algn="l"/>
            <a:endParaRPr lang="el-GR" sz="3200" dirty="0"/>
          </a:p>
          <a:p>
            <a:pPr algn="l"/>
            <a:r>
              <a:rPr lang="el-GR" sz="3200" dirty="0"/>
              <a:t>Σωστή απάντηση :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70206C9A-A8D3-211F-85A4-DF97A59E2E83}"/>
              </a:ext>
            </a:extLst>
          </p:cNvPr>
          <p:cNvSpPr txBox="1"/>
          <p:nvPr/>
        </p:nvSpPr>
        <p:spPr>
          <a:xfrm>
            <a:off x="1166778" y="833438"/>
            <a:ext cx="972744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l-GR" sz="3200" dirty="0"/>
              <a:t>11</a:t>
            </a:r>
            <a:r>
              <a:rPr lang="el-GR" sz="3200" baseline="30000" dirty="0"/>
              <a:t>η</a:t>
            </a:r>
            <a:r>
              <a:rPr lang="el-GR" sz="3200" dirty="0"/>
              <a:t>) </a:t>
            </a:r>
            <a:r>
              <a:rPr lang="el-GR" sz="3200" b="1" dirty="0" smtClean="0"/>
              <a:t>Δεν μπορεί να γίνει αναθεώρηση του Συντάγματος πριν περάσουν……. από την ολοκλήρωση της προηγούμενης.</a:t>
            </a:r>
            <a:endParaRPr lang="el-GR" sz="3200" b="1" dirty="0"/>
          </a:p>
          <a:p>
            <a:pPr algn="l"/>
            <a:endParaRPr lang="el-GR" sz="3200" dirty="0"/>
          </a:p>
          <a:p>
            <a:pPr algn="l"/>
            <a:r>
              <a:rPr lang="el-GR" sz="3200" dirty="0"/>
              <a:t>α) 5 </a:t>
            </a:r>
            <a:r>
              <a:rPr lang="el-GR" sz="3200" dirty="0" smtClean="0"/>
              <a:t>μήνες, </a:t>
            </a:r>
            <a:endParaRPr lang="el-GR" sz="3200" dirty="0"/>
          </a:p>
          <a:p>
            <a:pPr algn="l"/>
            <a:r>
              <a:rPr lang="el-GR" sz="3200" dirty="0"/>
              <a:t>β) 7 </a:t>
            </a:r>
            <a:r>
              <a:rPr lang="el-GR" sz="3200" dirty="0" smtClean="0"/>
              <a:t>χρόνια, </a:t>
            </a:r>
            <a:endParaRPr lang="el-GR" sz="3200" dirty="0"/>
          </a:p>
          <a:p>
            <a:pPr algn="l"/>
            <a:r>
              <a:rPr lang="el-GR" sz="3200" dirty="0"/>
              <a:t>γ) 5 </a:t>
            </a:r>
            <a:r>
              <a:rPr lang="el-GR" sz="3200" dirty="0" smtClean="0"/>
              <a:t>χρόνια. </a:t>
            </a:r>
            <a:endParaRPr lang="el-GR" sz="3200" dirty="0"/>
          </a:p>
          <a:p>
            <a:pPr algn="l"/>
            <a:endParaRPr lang="el-GR" sz="3200" dirty="0"/>
          </a:p>
          <a:p>
            <a:pPr algn="l"/>
            <a:r>
              <a:rPr lang="el-GR" sz="3200" dirty="0"/>
              <a:t>Σωστή απάντηση :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36E74083-02A6-1AF6-493F-55D831015DFA}"/>
              </a:ext>
            </a:extLst>
          </p:cNvPr>
          <p:cNvSpPr txBox="1"/>
          <p:nvPr/>
        </p:nvSpPr>
        <p:spPr>
          <a:xfrm>
            <a:off x="1095374" y="1178719"/>
            <a:ext cx="987028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l-GR" sz="3200" dirty="0"/>
          </a:p>
          <a:p>
            <a:pPr algn="l"/>
            <a:r>
              <a:rPr lang="el-GR" sz="3200" dirty="0" smtClean="0"/>
              <a:t>12</a:t>
            </a:r>
            <a:r>
              <a:rPr lang="el-GR" sz="3200" baseline="30000" dirty="0" smtClean="0"/>
              <a:t>η</a:t>
            </a:r>
            <a:r>
              <a:rPr lang="el-GR" sz="3200" dirty="0"/>
              <a:t>) </a:t>
            </a:r>
            <a:r>
              <a:rPr lang="el-GR" sz="3200" b="1" dirty="0" smtClean="0"/>
              <a:t>Στη </a:t>
            </a:r>
            <a:r>
              <a:rPr lang="el-GR" sz="3200" b="1" dirty="0"/>
              <a:t>δημοκρατία οι κρατικές λειτουργίες είναι…</a:t>
            </a:r>
          </a:p>
          <a:p>
            <a:pPr algn="l"/>
            <a:endParaRPr lang="el-GR" sz="3200" dirty="0"/>
          </a:p>
          <a:p>
            <a:pPr algn="l"/>
            <a:r>
              <a:rPr lang="el-GR" sz="3200" dirty="0"/>
              <a:t>α) τρείς (3</a:t>
            </a:r>
            <a:r>
              <a:rPr lang="el-GR" sz="3200" dirty="0" smtClean="0"/>
              <a:t>),</a:t>
            </a:r>
            <a:endParaRPr lang="el-GR" sz="3200" dirty="0"/>
          </a:p>
          <a:p>
            <a:pPr algn="l"/>
            <a:r>
              <a:rPr lang="el-GR" sz="3200" dirty="0"/>
              <a:t>β) τέσσερις (4</a:t>
            </a:r>
            <a:r>
              <a:rPr lang="el-GR" sz="3200" dirty="0" smtClean="0"/>
              <a:t>),</a:t>
            </a:r>
            <a:endParaRPr lang="el-GR" sz="3200" dirty="0"/>
          </a:p>
          <a:p>
            <a:pPr algn="l"/>
            <a:r>
              <a:rPr lang="el-GR" sz="3200" dirty="0"/>
              <a:t>γ) τρεις (3) </a:t>
            </a:r>
            <a:r>
              <a:rPr lang="el-GR" sz="3200" dirty="0" smtClean="0"/>
              <a:t>συγκεντρωμένες </a:t>
            </a:r>
            <a:r>
              <a:rPr lang="el-GR" sz="3200" dirty="0"/>
              <a:t>στα χέρια </a:t>
            </a:r>
            <a:r>
              <a:rPr lang="el-GR" sz="3200" dirty="0" smtClean="0"/>
              <a:t>ενός.</a:t>
            </a:r>
            <a:endParaRPr lang="el-GR" sz="3200" dirty="0"/>
          </a:p>
          <a:p>
            <a:pPr algn="l"/>
            <a:endParaRPr lang="el-GR" sz="3200" dirty="0"/>
          </a:p>
          <a:p>
            <a:pPr algn="l"/>
            <a:r>
              <a:rPr lang="el-GR" sz="3200" dirty="0"/>
              <a:t>Σωστή απάντηση :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7EE9239C-3E7E-8D44-3019-89A5225EA60D}"/>
              </a:ext>
            </a:extLst>
          </p:cNvPr>
          <p:cNvSpPr txBox="1"/>
          <p:nvPr/>
        </p:nvSpPr>
        <p:spPr>
          <a:xfrm>
            <a:off x="1238216" y="1571612"/>
            <a:ext cx="9906033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l-GR" sz="3200" dirty="0" smtClean="0"/>
              <a:t>13</a:t>
            </a:r>
            <a:r>
              <a:rPr lang="el-GR" sz="3200" baseline="30000" dirty="0" smtClean="0"/>
              <a:t>η</a:t>
            </a:r>
            <a:r>
              <a:rPr lang="el-GR" sz="3200" dirty="0"/>
              <a:t>) </a:t>
            </a:r>
            <a:r>
              <a:rPr lang="el-GR" sz="3200" b="1" dirty="0"/>
              <a:t>Οι δημοτικές εκλογές διενεργούνται κάθε…</a:t>
            </a:r>
          </a:p>
          <a:p>
            <a:pPr algn="l"/>
            <a:endParaRPr lang="el-GR" sz="3200" dirty="0"/>
          </a:p>
          <a:p>
            <a:pPr algn="l"/>
            <a:r>
              <a:rPr lang="el-GR" sz="3200" dirty="0"/>
              <a:t>α) 4 χρόνια </a:t>
            </a:r>
          </a:p>
          <a:p>
            <a:pPr algn="l"/>
            <a:r>
              <a:rPr lang="el-GR" sz="3200" dirty="0"/>
              <a:t>β) 3 χρόνια </a:t>
            </a:r>
          </a:p>
          <a:p>
            <a:pPr algn="l"/>
            <a:r>
              <a:rPr lang="el-GR" sz="3200" dirty="0"/>
              <a:t>γ) 5 χρόνια </a:t>
            </a:r>
          </a:p>
          <a:p>
            <a:pPr algn="l"/>
            <a:endParaRPr lang="el-GR" sz="3200" dirty="0"/>
          </a:p>
          <a:p>
            <a:pPr algn="l"/>
            <a:r>
              <a:rPr lang="el-GR" sz="3200" dirty="0"/>
              <a:t>Σωστή απάντηση :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70A7A964-7DEA-C4DF-D612-2B4C440A2F8A}"/>
              </a:ext>
            </a:extLst>
          </p:cNvPr>
          <p:cNvSpPr txBox="1"/>
          <p:nvPr/>
        </p:nvSpPr>
        <p:spPr>
          <a:xfrm>
            <a:off x="1523968" y="1357298"/>
            <a:ext cx="9108314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l-GR" sz="3200" dirty="0"/>
              <a:t>14</a:t>
            </a:r>
            <a:r>
              <a:rPr lang="el-GR" sz="3200" baseline="30000" dirty="0"/>
              <a:t>η</a:t>
            </a:r>
            <a:r>
              <a:rPr lang="el-GR" sz="3200" dirty="0"/>
              <a:t>) </a:t>
            </a:r>
            <a:r>
              <a:rPr lang="el-GR" sz="3200" b="1" dirty="0"/>
              <a:t>Οι γυναίκες συμμετείχαν για πρώτη φορά σε δημοτικές εκλογές το…</a:t>
            </a:r>
          </a:p>
          <a:p>
            <a:pPr algn="l"/>
            <a:endParaRPr lang="el-GR" sz="3200" dirty="0"/>
          </a:p>
          <a:p>
            <a:pPr algn="l"/>
            <a:r>
              <a:rPr lang="el-GR" sz="3200" dirty="0"/>
              <a:t>α) </a:t>
            </a:r>
            <a:r>
              <a:rPr lang="el-GR" sz="3200" dirty="0" smtClean="0"/>
              <a:t>1930,</a:t>
            </a:r>
            <a:endParaRPr lang="el-GR" sz="3200" dirty="0"/>
          </a:p>
          <a:p>
            <a:pPr algn="l"/>
            <a:r>
              <a:rPr lang="el-GR" sz="3200" dirty="0"/>
              <a:t>β) </a:t>
            </a:r>
            <a:r>
              <a:rPr lang="el-GR" sz="3200" dirty="0" smtClean="0"/>
              <a:t>1962,</a:t>
            </a:r>
            <a:endParaRPr lang="el-GR" sz="3200" dirty="0"/>
          </a:p>
          <a:p>
            <a:pPr algn="l"/>
            <a:r>
              <a:rPr lang="el-GR" sz="3200" dirty="0"/>
              <a:t>γ) </a:t>
            </a:r>
            <a:r>
              <a:rPr lang="el-GR" sz="3200" dirty="0" smtClean="0"/>
              <a:t>1970.</a:t>
            </a:r>
            <a:endParaRPr lang="el-GR" sz="3200" dirty="0"/>
          </a:p>
          <a:p>
            <a:pPr algn="l"/>
            <a:endParaRPr lang="el-GR" sz="3200" dirty="0"/>
          </a:p>
          <a:p>
            <a:pPr algn="l"/>
            <a:r>
              <a:rPr lang="el-GR" sz="3200" dirty="0"/>
              <a:t>Σωστή απάντηση :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4C1C6B9B-7CF1-32A6-3C79-CEA5AE73A6BE}"/>
              </a:ext>
            </a:extLst>
          </p:cNvPr>
          <p:cNvSpPr txBox="1"/>
          <p:nvPr/>
        </p:nvSpPr>
        <p:spPr>
          <a:xfrm>
            <a:off x="714375" y="940593"/>
            <a:ext cx="10465594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l-GR" sz="3200" dirty="0"/>
              <a:t>15</a:t>
            </a:r>
            <a:r>
              <a:rPr lang="el-GR" sz="3200" baseline="30000" dirty="0"/>
              <a:t>η</a:t>
            </a:r>
            <a:r>
              <a:rPr lang="el-GR" sz="3200" dirty="0"/>
              <a:t>) </a:t>
            </a:r>
            <a:r>
              <a:rPr lang="el-GR" sz="3200" b="1" dirty="0"/>
              <a:t>Το δημοψήφισμα διενεργείται…</a:t>
            </a:r>
          </a:p>
          <a:p>
            <a:pPr algn="l"/>
            <a:endParaRPr lang="el-GR" sz="3200" dirty="0"/>
          </a:p>
          <a:p>
            <a:pPr algn="l"/>
            <a:r>
              <a:rPr lang="el-GR" sz="3200" dirty="0"/>
              <a:t>α) κάθε 5 </a:t>
            </a:r>
            <a:r>
              <a:rPr lang="el-GR" sz="3200" dirty="0" smtClean="0"/>
              <a:t>χρόνια, </a:t>
            </a:r>
            <a:endParaRPr lang="el-GR" sz="3200" dirty="0"/>
          </a:p>
          <a:p>
            <a:pPr algn="l"/>
            <a:r>
              <a:rPr lang="el-GR" sz="3200" dirty="0"/>
              <a:t>β) κάθε 4 </a:t>
            </a:r>
            <a:r>
              <a:rPr lang="el-GR" sz="3200" dirty="0" smtClean="0"/>
              <a:t>χρόνια, </a:t>
            </a:r>
            <a:endParaRPr lang="el-GR" sz="3200" dirty="0"/>
          </a:p>
          <a:p>
            <a:pPr algn="l"/>
            <a:r>
              <a:rPr lang="el-GR" sz="3200" dirty="0"/>
              <a:t>γ) όποτε προκηρυχθεί από τον πρόεδρο της Δημοκρατίας για σημαντικά </a:t>
            </a:r>
            <a:r>
              <a:rPr lang="el-GR" sz="3200" dirty="0" smtClean="0"/>
              <a:t>θέματα.</a:t>
            </a:r>
            <a:endParaRPr lang="el-GR" sz="3200" dirty="0"/>
          </a:p>
          <a:p>
            <a:pPr algn="l"/>
            <a:endParaRPr lang="el-GR" sz="3200" dirty="0"/>
          </a:p>
          <a:p>
            <a:pPr algn="l"/>
            <a:r>
              <a:rPr lang="el-GR" sz="3200" dirty="0"/>
              <a:t>Σωστή απάντηση :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8C728611-1485-7060-4A3C-EB86F5D3FCF2}"/>
              </a:ext>
            </a:extLst>
          </p:cNvPr>
          <p:cNvSpPr txBox="1"/>
          <p:nvPr/>
        </p:nvSpPr>
        <p:spPr>
          <a:xfrm>
            <a:off x="857250" y="928688"/>
            <a:ext cx="6153150" cy="34147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l-GR"/>
          </a:p>
        </p:txBody>
      </p:sp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DE6BDA72-0F75-B2C4-507F-52134BD1DF22}"/>
              </a:ext>
            </a:extLst>
          </p:cNvPr>
          <p:cNvSpPr txBox="1"/>
          <p:nvPr/>
        </p:nvSpPr>
        <p:spPr>
          <a:xfrm>
            <a:off x="1095375" y="1413063"/>
            <a:ext cx="10334625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l-GR" sz="3200" dirty="0"/>
              <a:t>16</a:t>
            </a:r>
            <a:r>
              <a:rPr lang="el-GR" sz="3200" baseline="30000" dirty="0"/>
              <a:t>η</a:t>
            </a:r>
            <a:r>
              <a:rPr lang="el-GR" sz="3200" dirty="0"/>
              <a:t>) </a:t>
            </a:r>
            <a:r>
              <a:rPr lang="el-GR" sz="3200" b="1" dirty="0"/>
              <a:t>Το εκλογικό σώμα είναι καθολικό επειδή….</a:t>
            </a:r>
          </a:p>
          <a:p>
            <a:pPr algn="l"/>
            <a:endParaRPr lang="el-GR" sz="3200" dirty="0"/>
          </a:p>
          <a:p>
            <a:pPr algn="l"/>
            <a:r>
              <a:rPr lang="el-GR" sz="3200" dirty="0"/>
              <a:t>α) ψηφίζουν και οι </a:t>
            </a:r>
            <a:r>
              <a:rPr lang="el-GR" sz="3200" dirty="0" smtClean="0"/>
              <a:t>καθολικοί, </a:t>
            </a:r>
            <a:endParaRPr lang="el-GR" sz="3200" dirty="0"/>
          </a:p>
          <a:p>
            <a:pPr algn="l"/>
            <a:r>
              <a:rPr lang="el-GR" sz="3200" dirty="0"/>
              <a:t>β) ψηφίζουν όλοι οι Έλληνες πολίτες άνω των 17 ετών χωρίς </a:t>
            </a:r>
            <a:r>
              <a:rPr lang="el-GR" sz="3200" dirty="0" smtClean="0"/>
              <a:t>διάκριση,</a:t>
            </a:r>
            <a:endParaRPr lang="el-GR" sz="3200" dirty="0"/>
          </a:p>
          <a:p>
            <a:pPr algn="l"/>
            <a:r>
              <a:rPr lang="el-GR" sz="3200" dirty="0"/>
              <a:t>γ) ψηφίζουν μόνο οι </a:t>
            </a:r>
            <a:r>
              <a:rPr lang="el-GR" sz="3200" dirty="0" smtClean="0"/>
              <a:t>καθολικοί. </a:t>
            </a:r>
            <a:endParaRPr lang="el-GR" sz="3200" dirty="0"/>
          </a:p>
          <a:p>
            <a:pPr algn="l"/>
            <a:endParaRPr lang="el-GR" sz="3200" dirty="0"/>
          </a:p>
          <a:p>
            <a:pPr algn="l"/>
            <a:r>
              <a:rPr lang="el-GR" sz="3200" dirty="0"/>
              <a:t>Σωστή απάντηση : 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17F3FF77-75FB-92D4-3131-D8DDF1B7BA74}"/>
              </a:ext>
            </a:extLst>
          </p:cNvPr>
          <p:cNvSpPr txBox="1"/>
          <p:nvPr/>
        </p:nvSpPr>
        <p:spPr>
          <a:xfrm>
            <a:off x="1381091" y="1285860"/>
            <a:ext cx="9251189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l-GR" sz="3200" dirty="0"/>
              <a:t>17</a:t>
            </a:r>
            <a:r>
              <a:rPr lang="el-GR" sz="3200" baseline="30000" dirty="0"/>
              <a:t>η</a:t>
            </a:r>
            <a:r>
              <a:rPr lang="el-GR" sz="3200" dirty="0"/>
              <a:t>) </a:t>
            </a:r>
            <a:r>
              <a:rPr lang="el-GR" sz="3200" b="1" dirty="0"/>
              <a:t>Βασικό προσόν του εκλογέα είναι να έχει συμπληρώσει…</a:t>
            </a:r>
          </a:p>
          <a:p>
            <a:pPr algn="l"/>
            <a:endParaRPr lang="el-GR" sz="3200" dirty="0"/>
          </a:p>
          <a:p>
            <a:pPr algn="l"/>
            <a:r>
              <a:rPr lang="el-GR" sz="3200" dirty="0"/>
              <a:t>α) το 18</a:t>
            </a:r>
            <a:r>
              <a:rPr lang="el-GR" sz="3200" baseline="30000" dirty="0"/>
              <a:t>ο</a:t>
            </a:r>
            <a:r>
              <a:rPr lang="el-GR" sz="3200" dirty="0"/>
              <a:t> έτος της ηλικίας </a:t>
            </a:r>
            <a:r>
              <a:rPr lang="el-GR" sz="3200" dirty="0" smtClean="0"/>
              <a:t>του, </a:t>
            </a:r>
            <a:endParaRPr lang="el-GR" sz="3200" dirty="0"/>
          </a:p>
          <a:p>
            <a:pPr algn="l"/>
            <a:r>
              <a:rPr lang="el-GR" sz="3200" dirty="0"/>
              <a:t>β) το 17</a:t>
            </a:r>
            <a:r>
              <a:rPr lang="el-GR" sz="3200" baseline="30000" dirty="0"/>
              <a:t>ο</a:t>
            </a:r>
            <a:r>
              <a:rPr lang="el-GR" sz="3200" dirty="0"/>
              <a:t> έτος της ηλικίας </a:t>
            </a:r>
            <a:r>
              <a:rPr lang="el-GR" sz="3200" dirty="0" smtClean="0"/>
              <a:t>του, </a:t>
            </a:r>
            <a:endParaRPr lang="el-GR" sz="3200" dirty="0"/>
          </a:p>
          <a:p>
            <a:pPr algn="l"/>
            <a:r>
              <a:rPr lang="el-GR" sz="3200" dirty="0"/>
              <a:t>γ) το 21</a:t>
            </a:r>
            <a:r>
              <a:rPr lang="el-GR" sz="3200" baseline="30000" dirty="0"/>
              <a:t>ο</a:t>
            </a:r>
            <a:r>
              <a:rPr lang="el-GR" sz="3200" dirty="0"/>
              <a:t> έτος της ηλικίας </a:t>
            </a:r>
            <a:r>
              <a:rPr lang="el-GR" sz="3200" dirty="0" smtClean="0"/>
              <a:t>του.</a:t>
            </a:r>
            <a:endParaRPr lang="el-GR" sz="3200" dirty="0"/>
          </a:p>
          <a:p>
            <a:pPr algn="l"/>
            <a:endParaRPr lang="el-GR" sz="3200" dirty="0"/>
          </a:p>
          <a:p>
            <a:pPr algn="l"/>
            <a:r>
              <a:rPr lang="el-GR" sz="3200" dirty="0"/>
              <a:t>Σωστή απάντηση :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F30F75A2-76A2-A37D-247D-526FABDA7915}"/>
              </a:ext>
            </a:extLst>
          </p:cNvPr>
          <p:cNvSpPr txBox="1"/>
          <p:nvPr/>
        </p:nvSpPr>
        <p:spPr>
          <a:xfrm>
            <a:off x="1666844" y="1142984"/>
            <a:ext cx="864396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l-GR" sz="3200" dirty="0"/>
              <a:t>18</a:t>
            </a:r>
            <a:r>
              <a:rPr lang="el-GR" sz="3200" baseline="30000" dirty="0"/>
              <a:t>η</a:t>
            </a:r>
            <a:r>
              <a:rPr lang="el-GR" sz="3200" dirty="0"/>
              <a:t>) </a:t>
            </a:r>
            <a:r>
              <a:rPr lang="el-GR" sz="3200" b="1" dirty="0"/>
              <a:t>Σκοπός των </a:t>
            </a:r>
            <a:r>
              <a:rPr lang="el-GR" sz="3200" b="1" dirty="0" smtClean="0"/>
              <a:t>Εθνικών </a:t>
            </a:r>
            <a:r>
              <a:rPr lang="el-GR" sz="3200" b="1" dirty="0"/>
              <a:t>Βουλευτικών εκλογών είναι…</a:t>
            </a:r>
          </a:p>
          <a:p>
            <a:pPr algn="l"/>
            <a:endParaRPr lang="el-GR" sz="3200" dirty="0"/>
          </a:p>
          <a:p>
            <a:pPr algn="l"/>
            <a:r>
              <a:rPr lang="el-GR" sz="3200" dirty="0"/>
              <a:t>α) η εκλογή δημοτικών και περιφερειακών </a:t>
            </a:r>
            <a:r>
              <a:rPr lang="el-GR" sz="3200" dirty="0" smtClean="0"/>
              <a:t>αρχών, </a:t>
            </a:r>
            <a:endParaRPr lang="el-GR" sz="3200" dirty="0"/>
          </a:p>
          <a:p>
            <a:pPr algn="l"/>
            <a:r>
              <a:rPr lang="el-GR" sz="3200" dirty="0"/>
              <a:t>β) η εκλογή και η ανάδειξη </a:t>
            </a:r>
            <a:r>
              <a:rPr lang="el-GR" sz="3200" dirty="0" smtClean="0"/>
              <a:t>κυβέρνησης,</a:t>
            </a:r>
            <a:endParaRPr lang="el-GR" sz="3200" dirty="0"/>
          </a:p>
          <a:p>
            <a:pPr algn="l"/>
            <a:r>
              <a:rPr lang="el-GR" sz="3200" dirty="0"/>
              <a:t>γ) η εκλογή κοινοβουλίου και </a:t>
            </a:r>
            <a:r>
              <a:rPr lang="el-GR" sz="3200" dirty="0" smtClean="0"/>
              <a:t>κυβέρνησης. </a:t>
            </a:r>
            <a:endParaRPr lang="el-GR" sz="3200" dirty="0"/>
          </a:p>
          <a:p>
            <a:pPr algn="l"/>
            <a:endParaRPr lang="el-GR" sz="3200" dirty="0"/>
          </a:p>
          <a:p>
            <a:pPr algn="l"/>
            <a:r>
              <a:rPr lang="el-GR" sz="3200" dirty="0"/>
              <a:t>Σωστή απάντηση :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C59869A5-3377-A6D2-9550-A0B601F1C779}"/>
              </a:ext>
            </a:extLst>
          </p:cNvPr>
          <p:cNvSpPr txBox="1"/>
          <p:nvPr/>
        </p:nvSpPr>
        <p:spPr>
          <a:xfrm>
            <a:off x="511969" y="1500174"/>
            <a:ext cx="11168062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l-GR" sz="2800" dirty="0" smtClean="0"/>
              <a:t>1</a:t>
            </a:r>
            <a:r>
              <a:rPr lang="el-GR" sz="2800" baseline="30000" dirty="0" smtClean="0"/>
              <a:t>η</a:t>
            </a:r>
            <a:r>
              <a:rPr lang="el-GR" sz="2800" dirty="0"/>
              <a:t>) </a:t>
            </a:r>
            <a:r>
              <a:rPr lang="el-GR" sz="2800" b="1" dirty="0"/>
              <a:t>Η περίοδος 1835-1843 ήταν…</a:t>
            </a:r>
          </a:p>
          <a:p>
            <a:pPr algn="l"/>
            <a:endParaRPr lang="el-GR" sz="2800" dirty="0"/>
          </a:p>
          <a:p>
            <a:pPr algn="l"/>
            <a:r>
              <a:rPr lang="el-GR" sz="2800" dirty="0"/>
              <a:t>α) Η περίοδος της απόλυτης μοναρχίας του </a:t>
            </a:r>
            <a:r>
              <a:rPr lang="el-GR" sz="2800" dirty="0" err="1"/>
              <a:t>Όθωνα</a:t>
            </a:r>
            <a:r>
              <a:rPr lang="el-GR" sz="2800" dirty="0"/>
              <a:t> </a:t>
            </a:r>
          </a:p>
          <a:p>
            <a:pPr algn="l"/>
            <a:r>
              <a:rPr lang="el-GR" sz="2800" dirty="0"/>
              <a:t>β) Η περίοδος της Αντιβασιλείας ή περίοδος της Βαυαροκρατίας </a:t>
            </a:r>
          </a:p>
          <a:p>
            <a:pPr algn="l"/>
            <a:r>
              <a:rPr lang="el-GR" sz="2800" dirty="0"/>
              <a:t>γ) Η περίοδος της Βασιλευομένης Δημοκρατίας </a:t>
            </a:r>
          </a:p>
          <a:p>
            <a:pPr algn="l"/>
            <a:endParaRPr lang="el-GR" sz="2800" dirty="0"/>
          </a:p>
          <a:p>
            <a:pPr algn="l"/>
            <a:endParaRPr lang="el-GR" sz="2800" dirty="0"/>
          </a:p>
          <a:p>
            <a:pPr algn="l"/>
            <a:r>
              <a:rPr lang="el-GR" sz="2800" dirty="0"/>
              <a:t>Σωστή απάντηση : 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0764C2FA-4833-91E2-5108-7D85078C0D39}"/>
              </a:ext>
            </a:extLst>
          </p:cNvPr>
          <p:cNvSpPr txBox="1"/>
          <p:nvPr/>
        </p:nvSpPr>
        <p:spPr>
          <a:xfrm>
            <a:off x="1238216" y="1285860"/>
            <a:ext cx="972744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l-GR" sz="3200" dirty="0"/>
              <a:t>19</a:t>
            </a:r>
            <a:r>
              <a:rPr lang="el-GR" sz="3200" baseline="30000" dirty="0"/>
              <a:t>η</a:t>
            </a:r>
            <a:r>
              <a:rPr lang="el-GR" sz="3200" dirty="0"/>
              <a:t>) </a:t>
            </a:r>
            <a:r>
              <a:rPr lang="el-GR" sz="3200" b="1" dirty="0"/>
              <a:t>Ο εκλογέας δεν έχει το εκλογικό δικαίωμα…</a:t>
            </a:r>
          </a:p>
          <a:p>
            <a:pPr algn="l"/>
            <a:endParaRPr lang="el-GR" sz="3200" dirty="0"/>
          </a:p>
          <a:p>
            <a:pPr algn="l"/>
            <a:r>
              <a:rPr lang="el-GR" sz="3200" dirty="0"/>
              <a:t>α) </a:t>
            </a:r>
            <a:r>
              <a:rPr lang="el-GR" sz="3200" dirty="0" smtClean="0"/>
              <a:t>εάν </a:t>
            </a:r>
            <a:r>
              <a:rPr lang="el-GR" sz="3200" dirty="0"/>
              <a:t>έχει στερηθεί τα πολιτικά του δικαιώματα με δικαστική </a:t>
            </a:r>
            <a:r>
              <a:rPr lang="el-GR" sz="3200" dirty="0" smtClean="0"/>
              <a:t>απόφαση, </a:t>
            </a:r>
            <a:endParaRPr lang="el-GR" sz="3200" dirty="0"/>
          </a:p>
          <a:p>
            <a:pPr algn="l"/>
            <a:r>
              <a:rPr lang="el-GR" sz="3200" dirty="0"/>
              <a:t>β) εάν είναι ποινικός </a:t>
            </a:r>
            <a:r>
              <a:rPr lang="el-GR" sz="3200" dirty="0" smtClean="0"/>
              <a:t>κρατούμενος, </a:t>
            </a:r>
            <a:endParaRPr lang="el-GR" sz="3200" dirty="0"/>
          </a:p>
          <a:p>
            <a:pPr algn="l"/>
            <a:r>
              <a:rPr lang="el-GR" sz="3200" dirty="0"/>
              <a:t>γ) εάν ζει μόνιμα στην </a:t>
            </a:r>
            <a:r>
              <a:rPr lang="el-GR" sz="3200" dirty="0" smtClean="0"/>
              <a:t>αλλοδαπή.</a:t>
            </a:r>
            <a:endParaRPr lang="el-GR" sz="3200" dirty="0"/>
          </a:p>
          <a:p>
            <a:pPr algn="l"/>
            <a:endParaRPr lang="el-GR" sz="3200" dirty="0"/>
          </a:p>
          <a:p>
            <a:pPr algn="l"/>
            <a:r>
              <a:rPr lang="el-GR" sz="3200" dirty="0"/>
              <a:t>Σωστή απάντηση : 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C2BB7D6D-1C47-132B-4EC9-EBB2F5B38516}"/>
              </a:ext>
            </a:extLst>
          </p:cNvPr>
          <p:cNvSpPr txBox="1"/>
          <p:nvPr/>
        </p:nvSpPr>
        <p:spPr>
          <a:xfrm>
            <a:off x="964406" y="1500172"/>
            <a:ext cx="10275093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l-GR" sz="3200" dirty="0"/>
              <a:t>20</a:t>
            </a:r>
            <a:r>
              <a:rPr lang="el-GR" sz="3200" baseline="30000" dirty="0"/>
              <a:t>η</a:t>
            </a:r>
            <a:r>
              <a:rPr lang="el-GR" sz="3200" dirty="0"/>
              <a:t>) </a:t>
            </a:r>
            <a:r>
              <a:rPr lang="el-GR" sz="3200" b="1" dirty="0"/>
              <a:t>Οι ευρωεκλογές διενεργούνται κάθε….</a:t>
            </a:r>
          </a:p>
          <a:p>
            <a:pPr algn="l"/>
            <a:endParaRPr lang="el-GR" sz="3200" dirty="0"/>
          </a:p>
          <a:p>
            <a:pPr algn="l"/>
            <a:r>
              <a:rPr lang="el-GR" sz="3200" dirty="0"/>
              <a:t>α) 4 </a:t>
            </a:r>
            <a:r>
              <a:rPr lang="el-GR" sz="3200" dirty="0" smtClean="0"/>
              <a:t>χρόνια, </a:t>
            </a:r>
            <a:endParaRPr lang="el-GR" sz="3200" dirty="0"/>
          </a:p>
          <a:p>
            <a:pPr algn="l"/>
            <a:r>
              <a:rPr lang="el-GR" sz="3200" dirty="0"/>
              <a:t>β) 5 </a:t>
            </a:r>
            <a:r>
              <a:rPr lang="el-GR" sz="3200" dirty="0" smtClean="0"/>
              <a:t>χρόνια, </a:t>
            </a:r>
            <a:endParaRPr lang="el-GR" sz="3200" dirty="0"/>
          </a:p>
          <a:p>
            <a:pPr algn="l"/>
            <a:r>
              <a:rPr lang="el-GR" sz="3200" dirty="0"/>
              <a:t>γ) 6 </a:t>
            </a:r>
            <a:r>
              <a:rPr lang="el-GR" sz="3200" dirty="0" smtClean="0"/>
              <a:t>χρόνια. </a:t>
            </a:r>
            <a:endParaRPr lang="el-GR" sz="3200" dirty="0"/>
          </a:p>
          <a:p>
            <a:pPr algn="l"/>
            <a:endParaRPr lang="el-GR" sz="3200" dirty="0"/>
          </a:p>
          <a:p>
            <a:pPr algn="l"/>
            <a:r>
              <a:rPr lang="el-GR" sz="3200" dirty="0"/>
              <a:t>Σωστή απάντηση : 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D8B10689-BBC3-0839-CA06-870121429F15}"/>
              </a:ext>
            </a:extLst>
          </p:cNvPr>
          <p:cNvSpPr txBox="1"/>
          <p:nvPr/>
        </p:nvSpPr>
        <p:spPr>
          <a:xfrm>
            <a:off x="1238216" y="1500173"/>
            <a:ext cx="9715534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l-GR" sz="3200" dirty="0"/>
              <a:t>21</a:t>
            </a:r>
            <a:r>
              <a:rPr lang="el-GR" sz="3200" baseline="30000" dirty="0"/>
              <a:t>η</a:t>
            </a:r>
            <a:r>
              <a:rPr lang="el-GR" sz="3200" dirty="0"/>
              <a:t>) </a:t>
            </a:r>
            <a:r>
              <a:rPr lang="el-GR" sz="3200" b="1" dirty="0"/>
              <a:t>Οι Έλληνες Ευρωβουλευτές είναι…</a:t>
            </a:r>
          </a:p>
          <a:p>
            <a:pPr algn="l"/>
            <a:endParaRPr lang="el-GR" sz="3200" dirty="0"/>
          </a:p>
          <a:p>
            <a:pPr algn="l"/>
            <a:r>
              <a:rPr lang="el-GR" sz="3200" dirty="0"/>
              <a:t>α) </a:t>
            </a:r>
            <a:r>
              <a:rPr lang="el-GR" sz="3200" dirty="0" smtClean="0"/>
              <a:t>24,</a:t>
            </a:r>
            <a:endParaRPr lang="el-GR" sz="3200" dirty="0"/>
          </a:p>
          <a:p>
            <a:pPr algn="l"/>
            <a:r>
              <a:rPr lang="el-GR" sz="3200" dirty="0"/>
              <a:t>β) </a:t>
            </a:r>
            <a:r>
              <a:rPr lang="el-GR" sz="3200" dirty="0" smtClean="0"/>
              <a:t>23,</a:t>
            </a:r>
            <a:endParaRPr lang="el-GR" sz="3200" dirty="0"/>
          </a:p>
          <a:p>
            <a:pPr algn="l"/>
            <a:r>
              <a:rPr lang="el-GR" sz="3200" dirty="0"/>
              <a:t>γ) </a:t>
            </a:r>
            <a:r>
              <a:rPr lang="el-GR" sz="3200" dirty="0" smtClean="0"/>
              <a:t>21.</a:t>
            </a:r>
            <a:endParaRPr lang="el-GR" sz="3200" dirty="0"/>
          </a:p>
          <a:p>
            <a:pPr algn="l"/>
            <a:endParaRPr lang="el-GR" sz="3200" dirty="0"/>
          </a:p>
          <a:p>
            <a:pPr algn="l"/>
            <a:r>
              <a:rPr lang="el-GR" sz="3200" dirty="0"/>
              <a:t>Σωστή απάντηση : 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8C21B74F-7DD7-F0FF-1229-2F8C2A50EB84}"/>
              </a:ext>
            </a:extLst>
          </p:cNvPr>
          <p:cNvSpPr txBox="1"/>
          <p:nvPr/>
        </p:nvSpPr>
        <p:spPr>
          <a:xfrm>
            <a:off x="142875" y="1000108"/>
            <a:ext cx="1187053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l-GR" sz="3200" dirty="0"/>
              <a:t>22</a:t>
            </a:r>
            <a:r>
              <a:rPr lang="el-GR" sz="3200" baseline="30000" dirty="0"/>
              <a:t>η</a:t>
            </a:r>
            <a:r>
              <a:rPr lang="el-GR" sz="3200" dirty="0"/>
              <a:t>) </a:t>
            </a:r>
            <a:r>
              <a:rPr lang="el-GR" sz="3200" b="1" dirty="0"/>
              <a:t>Ανωτερότητα του Συντάγματος σημαίνει…</a:t>
            </a:r>
          </a:p>
          <a:p>
            <a:pPr algn="l"/>
            <a:endParaRPr lang="el-GR" sz="3200" dirty="0"/>
          </a:p>
          <a:p>
            <a:pPr algn="l"/>
            <a:r>
              <a:rPr lang="el-GR" sz="3200" dirty="0" smtClean="0"/>
              <a:t>α) </a:t>
            </a:r>
            <a:r>
              <a:rPr lang="el-GR" sz="3200" dirty="0"/>
              <a:t>οι νόμοι να συμφωνούν με το </a:t>
            </a:r>
            <a:r>
              <a:rPr lang="el-GR" sz="3200" dirty="0" smtClean="0"/>
              <a:t>Σύνταγμα, </a:t>
            </a:r>
            <a:endParaRPr lang="el-GR" sz="3200" dirty="0"/>
          </a:p>
          <a:p>
            <a:pPr algn="l"/>
            <a:r>
              <a:rPr lang="el-GR" sz="3200" dirty="0"/>
              <a:t>β) όλα τα νομοθετικά κείμενα πρέπει να συμφωνούν με το </a:t>
            </a:r>
            <a:r>
              <a:rPr lang="el-GR" sz="3200" dirty="0" smtClean="0"/>
              <a:t>Σύνταγμα, </a:t>
            </a:r>
            <a:endParaRPr lang="el-GR" sz="3200" dirty="0"/>
          </a:p>
          <a:p>
            <a:pPr algn="l"/>
            <a:r>
              <a:rPr lang="el-GR" sz="3200" dirty="0"/>
              <a:t>γ) όλα τα νομοθετικά κείμενα πρέπει να συμφωνούν με το άρθρο 2 του </a:t>
            </a:r>
            <a:r>
              <a:rPr lang="el-GR" sz="3200" dirty="0" smtClean="0"/>
              <a:t>Συντάγματος. </a:t>
            </a:r>
            <a:endParaRPr lang="el-GR" sz="3200" dirty="0"/>
          </a:p>
          <a:p>
            <a:pPr algn="l"/>
            <a:endParaRPr lang="el-GR" sz="3200" dirty="0"/>
          </a:p>
          <a:p>
            <a:pPr algn="l"/>
            <a:r>
              <a:rPr lang="el-GR" sz="3200" dirty="0"/>
              <a:t>Σωστή απάντηση : 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3DA9404D-ACAD-9E4B-EC15-6A547B0EF9A9}"/>
              </a:ext>
            </a:extLst>
          </p:cNvPr>
          <p:cNvSpPr txBox="1"/>
          <p:nvPr/>
        </p:nvSpPr>
        <p:spPr>
          <a:xfrm>
            <a:off x="809588" y="1643050"/>
            <a:ext cx="10501349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l-GR" sz="3200" dirty="0"/>
              <a:t>23</a:t>
            </a:r>
            <a:r>
              <a:rPr lang="el-GR" sz="3200" baseline="30000" dirty="0"/>
              <a:t>η</a:t>
            </a:r>
            <a:r>
              <a:rPr lang="el-GR" sz="3200" dirty="0"/>
              <a:t>) </a:t>
            </a:r>
            <a:r>
              <a:rPr lang="el-GR" sz="3200" b="1" dirty="0"/>
              <a:t>Η πρώτη αναθεώρηση έγινε το…</a:t>
            </a:r>
          </a:p>
          <a:p>
            <a:pPr algn="l"/>
            <a:endParaRPr lang="el-GR" sz="3200" dirty="0"/>
          </a:p>
          <a:p>
            <a:pPr algn="l"/>
            <a:r>
              <a:rPr lang="el-GR" sz="3200" dirty="0"/>
              <a:t>α) </a:t>
            </a:r>
            <a:r>
              <a:rPr lang="el-GR" sz="3200" dirty="0" smtClean="0"/>
              <a:t>2001,</a:t>
            </a:r>
            <a:endParaRPr lang="el-GR" sz="3200" dirty="0"/>
          </a:p>
          <a:p>
            <a:pPr algn="l"/>
            <a:r>
              <a:rPr lang="el-GR" sz="3200" dirty="0"/>
              <a:t>β) </a:t>
            </a:r>
            <a:r>
              <a:rPr lang="el-GR" sz="3200" dirty="0" smtClean="0"/>
              <a:t>1985-1986,</a:t>
            </a:r>
            <a:endParaRPr lang="el-GR" sz="3200" dirty="0"/>
          </a:p>
          <a:p>
            <a:pPr algn="l"/>
            <a:r>
              <a:rPr lang="el-GR" sz="3200" dirty="0"/>
              <a:t>γ) </a:t>
            </a:r>
            <a:r>
              <a:rPr lang="el-GR" sz="3200" dirty="0" smtClean="0"/>
              <a:t>1978.</a:t>
            </a:r>
            <a:endParaRPr lang="el-GR" sz="3200" dirty="0"/>
          </a:p>
          <a:p>
            <a:pPr algn="l"/>
            <a:endParaRPr lang="el-GR" sz="3200" dirty="0"/>
          </a:p>
          <a:p>
            <a:pPr algn="l"/>
            <a:r>
              <a:rPr lang="el-GR" sz="3200" dirty="0"/>
              <a:t>Σωστή απάντηση : 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26764696-4CA8-E17B-6BDD-F8E9ABB80467}"/>
              </a:ext>
            </a:extLst>
          </p:cNvPr>
          <p:cNvSpPr txBox="1"/>
          <p:nvPr/>
        </p:nvSpPr>
        <p:spPr>
          <a:xfrm>
            <a:off x="1023902" y="1214422"/>
            <a:ext cx="995366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l-GR" sz="3200" dirty="0"/>
              <a:t>24</a:t>
            </a:r>
            <a:r>
              <a:rPr lang="el-GR" sz="3200" baseline="30000" dirty="0"/>
              <a:t>η</a:t>
            </a:r>
            <a:r>
              <a:rPr lang="el-GR" sz="3200" dirty="0"/>
              <a:t>) </a:t>
            </a:r>
            <a:r>
              <a:rPr lang="el-GR" sz="3200" b="1" dirty="0"/>
              <a:t>Η μορφή του πολιτεύματος καθορίζεται από το…</a:t>
            </a:r>
          </a:p>
          <a:p>
            <a:pPr algn="l"/>
            <a:endParaRPr lang="el-GR" sz="3200" dirty="0"/>
          </a:p>
          <a:p>
            <a:pPr algn="l"/>
            <a:r>
              <a:rPr lang="el-GR" sz="3200" dirty="0"/>
              <a:t>α) άρθρο </a:t>
            </a:r>
            <a:r>
              <a:rPr lang="el-GR" sz="3200" dirty="0" smtClean="0"/>
              <a:t>6,</a:t>
            </a:r>
            <a:endParaRPr lang="el-GR" sz="3200" dirty="0"/>
          </a:p>
          <a:p>
            <a:pPr algn="l"/>
            <a:r>
              <a:rPr lang="el-GR" sz="3200" dirty="0"/>
              <a:t>β) άρθρο </a:t>
            </a:r>
            <a:r>
              <a:rPr lang="el-GR" sz="3200" dirty="0" smtClean="0"/>
              <a:t>120,</a:t>
            </a:r>
            <a:endParaRPr lang="el-GR" sz="3200" dirty="0"/>
          </a:p>
          <a:p>
            <a:pPr algn="l"/>
            <a:r>
              <a:rPr lang="el-GR" sz="3200" dirty="0"/>
              <a:t>γ) άρθρο </a:t>
            </a:r>
            <a:r>
              <a:rPr lang="el-GR" sz="3200" dirty="0" smtClean="0"/>
              <a:t>1.</a:t>
            </a:r>
            <a:endParaRPr lang="el-GR" sz="3200" dirty="0"/>
          </a:p>
          <a:p>
            <a:pPr algn="l"/>
            <a:endParaRPr lang="el-GR" sz="3200" dirty="0"/>
          </a:p>
          <a:p>
            <a:pPr algn="l"/>
            <a:r>
              <a:rPr lang="el-GR" sz="3200" dirty="0"/>
              <a:t>Σωστή απάντηση : 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F556F9E2-9927-261B-5B41-5E6A01CACEC8}"/>
              </a:ext>
            </a:extLst>
          </p:cNvPr>
          <p:cNvSpPr txBox="1"/>
          <p:nvPr/>
        </p:nvSpPr>
        <p:spPr>
          <a:xfrm>
            <a:off x="1047750" y="976313"/>
            <a:ext cx="998934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l-GR" sz="3200" dirty="0"/>
              <a:t>25</a:t>
            </a:r>
            <a:r>
              <a:rPr lang="el-GR" sz="3200" baseline="30000" dirty="0"/>
              <a:t>η</a:t>
            </a:r>
            <a:r>
              <a:rPr lang="el-GR" sz="3200" dirty="0"/>
              <a:t>) </a:t>
            </a:r>
            <a:r>
              <a:rPr lang="el-GR" sz="3200" b="1" dirty="0"/>
              <a:t>Ατομικά δικαιώματα αναγνωρίζονται μόνο…</a:t>
            </a:r>
          </a:p>
          <a:p>
            <a:pPr algn="l"/>
            <a:endParaRPr lang="el-GR" sz="3200" dirty="0"/>
          </a:p>
          <a:p>
            <a:pPr algn="l"/>
            <a:r>
              <a:rPr lang="el-GR" sz="3200" dirty="0"/>
              <a:t>α) </a:t>
            </a:r>
            <a:r>
              <a:rPr lang="el-GR" sz="3200" dirty="0" smtClean="0"/>
              <a:t>στους </a:t>
            </a:r>
            <a:r>
              <a:rPr lang="el-GR" sz="3200" dirty="0"/>
              <a:t>Έλληνες </a:t>
            </a:r>
            <a:r>
              <a:rPr lang="el-GR" sz="3200" dirty="0" smtClean="0"/>
              <a:t>πολίτες, </a:t>
            </a:r>
            <a:endParaRPr lang="el-GR" sz="3200" dirty="0"/>
          </a:p>
          <a:p>
            <a:pPr algn="l"/>
            <a:r>
              <a:rPr lang="el-GR" sz="3200" dirty="0"/>
              <a:t>β) σε όλα τα άτομα που είναι μόνιμα και νόμιμα στην </a:t>
            </a:r>
            <a:r>
              <a:rPr lang="el-GR" sz="3200" dirty="0" smtClean="0"/>
              <a:t>Ελλάδα,</a:t>
            </a:r>
            <a:endParaRPr lang="el-GR" sz="3200" dirty="0"/>
          </a:p>
          <a:p>
            <a:pPr algn="l"/>
            <a:r>
              <a:rPr lang="el-GR" sz="3200" dirty="0"/>
              <a:t>γ) σε όλα τα άτομα που βρίσκονται στην Ελλάδα </a:t>
            </a:r>
            <a:r>
              <a:rPr lang="el-GR" sz="3200" dirty="0" smtClean="0"/>
              <a:t>αδιακρίτως. </a:t>
            </a:r>
            <a:endParaRPr lang="el-GR" sz="3200" dirty="0"/>
          </a:p>
          <a:p>
            <a:pPr algn="l"/>
            <a:endParaRPr lang="el-GR" sz="3200" dirty="0"/>
          </a:p>
          <a:p>
            <a:pPr algn="l"/>
            <a:r>
              <a:rPr lang="el-GR" sz="3200" dirty="0"/>
              <a:t>Σωστή απάντηση : 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2DD8ED3F-0822-F523-D8D1-0CE6DC71161A}"/>
              </a:ext>
            </a:extLst>
          </p:cNvPr>
          <p:cNvSpPr txBox="1"/>
          <p:nvPr/>
        </p:nvSpPr>
        <p:spPr>
          <a:xfrm>
            <a:off x="845345" y="1285860"/>
            <a:ext cx="10370344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l-GR" sz="3200" dirty="0"/>
              <a:t>26</a:t>
            </a:r>
            <a:r>
              <a:rPr lang="el-GR" sz="3200" baseline="30000" dirty="0"/>
              <a:t>η</a:t>
            </a:r>
            <a:r>
              <a:rPr lang="el-GR" sz="3200" dirty="0"/>
              <a:t>) </a:t>
            </a:r>
            <a:r>
              <a:rPr lang="el-GR" sz="3200" b="1" dirty="0"/>
              <a:t>Δεν αναθεωρείται το…</a:t>
            </a:r>
          </a:p>
          <a:p>
            <a:pPr algn="l"/>
            <a:endParaRPr lang="el-GR" sz="3200" dirty="0"/>
          </a:p>
          <a:p>
            <a:pPr algn="l"/>
            <a:r>
              <a:rPr lang="el-GR" sz="3200" dirty="0"/>
              <a:t>α) άρθρο </a:t>
            </a:r>
            <a:r>
              <a:rPr lang="el-GR" sz="3200" dirty="0" smtClean="0"/>
              <a:t>11,</a:t>
            </a:r>
            <a:endParaRPr lang="el-GR" sz="3200" dirty="0"/>
          </a:p>
          <a:p>
            <a:pPr algn="l"/>
            <a:r>
              <a:rPr lang="el-GR" sz="3200" dirty="0"/>
              <a:t>β) άρθρο </a:t>
            </a:r>
            <a:r>
              <a:rPr lang="el-GR" sz="3200" dirty="0" smtClean="0"/>
              <a:t>32,</a:t>
            </a:r>
            <a:endParaRPr lang="el-GR" sz="3200" dirty="0"/>
          </a:p>
          <a:p>
            <a:pPr algn="l"/>
            <a:r>
              <a:rPr lang="el-GR" sz="3200" dirty="0"/>
              <a:t>γ) άρθρο </a:t>
            </a:r>
            <a:r>
              <a:rPr lang="el-GR" sz="3200" dirty="0" smtClean="0"/>
              <a:t>26.</a:t>
            </a:r>
            <a:endParaRPr lang="el-GR" sz="3200" dirty="0"/>
          </a:p>
          <a:p>
            <a:pPr algn="l"/>
            <a:endParaRPr lang="el-GR" sz="3200" dirty="0"/>
          </a:p>
          <a:p>
            <a:pPr algn="l"/>
            <a:r>
              <a:rPr lang="el-GR" sz="3200" dirty="0"/>
              <a:t>Σωστή απάντηση : 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1C1B4B26-1C92-89F5-3D85-0663554C86D9}"/>
              </a:ext>
            </a:extLst>
          </p:cNvPr>
          <p:cNvSpPr txBox="1"/>
          <p:nvPr/>
        </p:nvSpPr>
        <p:spPr>
          <a:xfrm>
            <a:off x="857249" y="1357297"/>
            <a:ext cx="10382287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l-GR" sz="3200" dirty="0"/>
              <a:t>27</a:t>
            </a:r>
            <a:r>
              <a:rPr lang="el-GR" sz="3200" baseline="30000" dirty="0"/>
              <a:t>η</a:t>
            </a:r>
            <a:r>
              <a:rPr lang="el-GR" sz="3200" dirty="0"/>
              <a:t>) </a:t>
            </a:r>
            <a:r>
              <a:rPr lang="el-GR" sz="3200" b="1" dirty="0"/>
              <a:t>Θεμέλιο του πολιτεύματος είναι…</a:t>
            </a:r>
          </a:p>
          <a:p>
            <a:pPr algn="l"/>
            <a:endParaRPr lang="el-GR" sz="3200" dirty="0"/>
          </a:p>
          <a:p>
            <a:pPr algn="l"/>
            <a:r>
              <a:rPr lang="el-GR" sz="3200" dirty="0"/>
              <a:t>α) το </a:t>
            </a:r>
            <a:r>
              <a:rPr lang="el-GR" sz="3200" dirty="0" smtClean="0"/>
              <a:t>Κοινοβούλιο, </a:t>
            </a:r>
            <a:endParaRPr lang="el-GR" sz="3200" dirty="0"/>
          </a:p>
          <a:p>
            <a:pPr algn="l"/>
            <a:r>
              <a:rPr lang="el-GR" sz="3200" dirty="0"/>
              <a:t>β) ο </a:t>
            </a:r>
            <a:r>
              <a:rPr lang="el-GR" sz="3200" dirty="0" err="1" smtClean="0"/>
              <a:t>Π.τ.Δ</a:t>
            </a:r>
            <a:r>
              <a:rPr lang="el-GR" sz="3200" dirty="0" smtClean="0"/>
              <a:t>.,</a:t>
            </a:r>
            <a:endParaRPr lang="el-GR" sz="3200" dirty="0"/>
          </a:p>
          <a:p>
            <a:pPr algn="l"/>
            <a:r>
              <a:rPr lang="el-GR" sz="3200" dirty="0"/>
              <a:t>γ) η λαϊκή </a:t>
            </a:r>
            <a:r>
              <a:rPr lang="el-GR" sz="3200" dirty="0" smtClean="0"/>
              <a:t>κυριαρχία. </a:t>
            </a:r>
            <a:endParaRPr lang="el-GR" sz="3200" dirty="0"/>
          </a:p>
          <a:p>
            <a:pPr algn="l"/>
            <a:endParaRPr lang="el-GR" sz="3200" dirty="0"/>
          </a:p>
          <a:p>
            <a:pPr algn="l"/>
            <a:r>
              <a:rPr lang="el-GR" sz="3200" dirty="0"/>
              <a:t>Σωστή απάντηση : 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8F1B4AA0-E9D4-0496-C92D-9AEBC9FE6824}"/>
              </a:ext>
            </a:extLst>
          </p:cNvPr>
          <p:cNvSpPr txBox="1"/>
          <p:nvPr/>
        </p:nvSpPr>
        <p:spPr>
          <a:xfrm>
            <a:off x="857249" y="892969"/>
            <a:ext cx="104060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l-GR" sz="3200"/>
          </a:p>
        </p:txBody>
      </p:sp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C76A612F-3237-0F36-DB23-F67345E4AB03}"/>
              </a:ext>
            </a:extLst>
          </p:cNvPr>
          <p:cNvSpPr txBox="1"/>
          <p:nvPr/>
        </p:nvSpPr>
        <p:spPr>
          <a:xfrm>
            <a:off x="857248" y="1428735"/>
            <a:ext cx="10239411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l-GR" sz="3200" dirty="0"/>
              <a:t>28</a:t>
            </a:r>
            <a:r>
              <a:rPr lang="el-GR" sz="3200" baseline="30000" dirty="0"/>
              <a:t>η</a:t>
            </a:r>
            <a:r>
              <a:rPr lang="el-GR" sz="3200" dirty="0"/>
              <a:t>)  </a:t>
            </a:r>
            <a:r>
              <a:rPr lang="el-GR" sz="3200" b="1" dirty="0"/>
              <a:t>Το Σύνταγμα της Ελλάδος είναι…</a:t>
            </a:r>
          </a:p>
          <a:p>
            <a:pPr algn="l"/>
            <a:endParaRPr lang="el-GR" sz="3200" b="1" dirty="0"/>
          </a:p>
          <a:p>
            <a:pPr algn="l"/>
            <a:r>
              <a:rPr lang="el-GR" sz="3200" dirty="0"/>
              <a:t>α) </a:t>
            </a:r>
            <a:r>
              <a:rPr lang="el-GR" sz="3200" dirty="0" smtClean="0"/>
              <a:t>μέτριο,</a:t>
            </a:r>
            <a:endParaRPr lang="el-GR" sz="3200" dirty="0"/>
          </a:p>
          <a:p>
            <a:pPr algn="l"/>
            <a:r>
              <a:rPr lang="el-GR" sz="3200" dirty="0"/>
              <a:t>β) </a:t>
            </a:r>
            <a:r>
              <a:rPr lang="el-GR" sz="3200" dirty="0" smtClean="0"/>
              <a:t>ήπιο, </a:t>
            </a:r>
            <a:endParaRPr lang="el-GR" sz="3200" dirty="0"/>
          </a:p>
          <a:p>
            <a:pPr algn="l"/>
            <a:r>
              <a:rPr lang="el-GR" sz="3200" dirty="0"/>
              <a:t>γ) </a:t>
            </a:r>
            <a:r>
              <a:rPr lang="el-GR" sz="3200" dirty="0" smtClean="0"/>
              <a:t>αυστηρό. </a:t>
            </a:r>
            <a:endParaRPr lang="el-GR" sz="3200" dirty="0"/>
          </a:p>
          <a:p>
            <a:pPr algn="l"/>
            <a:endParaRPr lang="el-GR" sz="3200" dirty="0"/>
          </a:p>
          <a:p>
            <a:pPr algn="l"/>
            <a:r>
              <a:rPr lang="el-GR" sz="3200" dirty="0"/>
              <a:t>Σωστή απάντηση :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356AC3EF-FAC3-217A-248E-825CF60FCEB0}"/>
              </a:ext>
            </a:extLst>
          </p:cNvPr>
          <p:cNvSpPr txBox="1"/>
          <p:nvPr/>
        </p:nvSpPr>
        <p:spPr>
          <a:xfrm>
            <a:off x="1534418" y="1357298"/>
            <a:ext cx="9123164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l-GR" sz="3200" dirty="0"/>
              <a:t>2</a:t>
            </a:r>
            <a:r>
              <a:rPr lang="el-GR" sz="3200" baseline="30000" dirty="0"/>
              <a:t>η</a:t>
            </a:r>
            <a:r>
              <a:rPr lang="el-GR" sz="3200" dirty="0"/>
              <a:t>) </a:t>
            </a:r>
            <a:r>
              <a:rPr lang="el-GR" sz="3200" b="1" dirty="0"/>
              <a:t>Στην επανάσταση της 3</a:t>
            </a:r>
            <a:r>
              <a:rPr lang="el-GR" sz="3200" b="1" baseline="30000" dirty="0"/>
              <a:t>ης</a:t>
            </a:r>
            <a:r>
              <a:rPr lang="el-GR" sz="3200" b="1" dirty="0"/>
              <a:t> Σεπτεμβρίου του 1843 οι επαναστάτες εξεγέρθηκαν ζητώντας…</a:t>
            </a:r>
          </a:p>
          <a:p>
            <a:pPr algn="l"/>
            <a:endParaRPr lang="el-GR" sz="2800" dirty="0"/>
          </a:p>
          <a:p>
            <a:pPr algn="l"/>
            <a:r>
              <a:rPr lang="el-GR" sz="2800" dirty="0"/>
              <a:t>α) την αλλαγή του βασιλιά </a:t>
            </a:r>
            <a:r>
              <a:rPr lang="el-GR" sz="2800" dirty="0" err="1" smtClean="0"/>
              <a:t>Όθωνα</a:t>
            </a:r>
            <a:r>
              <a:rPr lang="el-GR" sz="2800" dirty="0" smtClean="0"/>
              <a:t>, </a:t>
            </a:r>
            <a:endParaRPr lang="el-GR" sz="2800" dirty="0"/>
          </a:p>
          <a:p>
            <a:pPr algn="l"/>
            <a:r>
              <a:rPr lang="el-GR" sz="2800" dirty="0"/>
              <a:t>β) </a:t>
            </a:r>
            <a:r>
              <a:rPr lang="el-GR" sz="2800" dirty="0" smtClean="0"/>
              <a:t>τη </a:t>
            </a:r>
            <a:r>
              <a:rPr lang="el-GR" sz="2800" dirty="0"/>
              <a:t>σύνταξη </a:t>
            </a:r>
            <a:r>
              <a:rPr lang="el-GR" sz="2800" dirty="0" smtClean="0"/>
              <a:t>Συντάγματος, </a:t>
            </a:r>
            <a:endParaRPr lang="el-GR" sz="2800" dirty="0"/>
          </a:p>
          <a:p>
            <a:pPr algn="l"/>
            <a:r>
              <a:rPr lang="el-GR" sz="2800" dirty="0"/>
              <a:t>γ) την αναθεώρηση του </a:t>
            </a:r>
            <a:r>
              <a:rPr lang="el-GR" sz="2800" dirty="0" smtClean="0"/>
              <a:t>Συντάγματος. </a:t>
            </a:r>
            <a:endParaRPr lang="el-GR" sz="2800" dirty="0"/>
          </a:p>
        </p:txBody>
      </p:sp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728922AE-2DB1-0477-1BB4-F0B98E24090E}"/>
              </a:ext>
            </a:extLst>
          </p:cNvPr>
          <p:cNvSpPr txBox="1"/>
          <p:nvPr/>
        </p:nvSpPr>
        <p:spPr>
          <a:xfrm>
            <a:off x="656997" y="5226844"/>
            <a:ext cx="106896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l-GR" sz="2800" dirty="0" smtClean="0"/>
              <a:t>         Σωστή </a:t>
            </a:r>
            <a:r>
              <a:rPr lang="el-GR" sz="2800" dirty="0"/>
              <a:t>απάντηση :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761187C9-70D1-29B3-7292-505319780E77}"/>
              </a:ext>
            </a:extLst>
          </p:cNvPr>
          <p:cNvSpPr txBox="1"/>
          <p:nvPr/>
        </p:nvSpPr>
        <p:spPr>
          <a:xfrm>
            <a:off x="666750" y="1357298"/>
            <a:ext cx="1066800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l-GR" sz="3200" dirty="0"/>
              <a:t>29</a:t>
            </a:r>
            <a:r>
              <a:rPr lang="el-GR" sz="3200" baseline="30000" dirty="0"/>
              <a:t>η</a:t>
            </a:r>
            <a:r>
              <a:rPr lang="el-GR" sz="3200" dirty="0"/>
              <a:t>) </a:t>
            </a:r>
            <a:r>
              <a:rPr lang="el-GR" sz="3200" b="1" dirty="0"/>
              <a:t>Η αντισυνταγματικότητα ενός νόμου κρίνεται από…</a:t>
            </a:r>
          </a:p>
          <a:p>
            <a:pPr algn="l"/>
            <a:endParaRPr lang="el-GR" sz="3200" dirty="0"/>
          </a:p>
          <a:p>
            <a:pPr algn="l"/>
            <a:r>
              <a:rPr lang="el-GR" sz="3200" dirty="0"/>
              <a:t>α) τη </a:t>
            </a:r>
            <a:r>
              <a:rPr lang="el-GR" sz="3200" dirty="0" smtClean="0"/>
              <a:t>Βουλή,</a:t>
            </a:r>
            <a:endParaRPr lang="el-GR" sz="3200" dirty="0"/>
          </a:p>
          <a:p>
            <a:pPr algn="l"/>
            <a:r>
              <a:rPr lang="el-GR" sz="3200" dirty="0"/>
              <a:t>β) τα </a:t>
            </a:r>
            <a:r>
              <a:rPr lang="el-GR" sz="3200" dirty="0" smtClean="0"/>
              <a:t>Δικαστήρια, </a:t>
            </a:r>
            <a:endParaRPr lang="el-GR" sz="3200" dirty="0"/>
          </a:p>
          <a:p>
            <a:pPr algn="l"/>
            <a:r>
              <a:rPr lang="el-GR" sz="3200" dirty="0"/>
              <a:t>γ) τη Δημόσια </a:t>
            </a:r>
            <a:r>
              <a:rPr lang="el-GR" sz="3200" dirty="0" smtClean="0"/>
              <a:t>Διοίκηση. </a:t>
            </a:r>
            <a:endParaRPr lang="el-GR" sz="3200" dirty="0"/>
          </a:p>
          <a:p>
            <a:pPr algn="l"/>
            <a:endParaRPr lang="el-GR" sz="3200" dirty="0"/>
          </a:p>
          <a:p>
            <a:pPr algn="l"/>
            <a:r>
              <a:rPr lang="el-GR" sz="3200" dirty="0"/>
              <a:t>Σωστή απάντηση : 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F65D34C7-DCC4-114F-7C2B-C0A202DB64DA}"/>
              </a:ext>
            </a:extLst>
          </p:cNvPr>
          <p:cNvSpPr txBox="1"/>
          <p:nvPr/>
        </p:nvSpPr>
        <p:spPr>
          <a:xfrm>
            <a:off x="1381092" y="857232"/>
            <a:ext cx="9350820" cy="507831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l-GR" sz="3200" dirty="0">
                <a:cs typeface="Segoe UI"/>
              </a:rPr>
              <a:t>​</a:t>
            </a:r>
          </a:p>
          <a:p>
            <a:r>
              <a:rPr lang="el-GR" sz="3200" b="1" dirty="0">
                <a:cs typeface="Segoe UI"/>
              </a:rPr>
              <a:t>30</a:t>
            </a:r>
            <a:r>
              <a:rPr lang="el-GR" sz="3200" b="1" baseline="30000" dirty="0">
                <a:cs typeface="Segoe UI"/>
              </a:rPr>
              <a:t>η</a:t>
            </a:r>
            <a:r>
              <a:rPr lang="el-GR" sz="3200" b="1" dirty="0">
                <a:cs typeface="Segoe UI"/>
              </a:rPr>
              <a:t>)Οι προβλεπόμενες από το Σύνταγμα φάσεις εκλογής του </a:t>
            </a:r>
            <a:r>
              <a:rPr lang="el-GR" sz="3200" b="1" dirty="0" err="1">
                <a:cs typeface="Segoe UI"/>
              </a:rPr>
              <a:t>Π.τ.Δ</a:t>
            </a:r>
            <a:r>
              <a:rPr lang="el-GR" sz="3200" b="1" dirty="0">
                <a:cs typeface="Segoe UI"/>
              </a:rPr>
              <a:t> είναι...</a:t>
            </a:r>
          </a:p>
          <a:p>
            <a:endParaRPr lang="el-GR" sz="3200" dirty="0">
              <a:cs typeface="Segoe UI"/>
            </a:endParaRPr>
          </a:p>
          <a:p>
            <a:r>
              <a:rPr lang="el-GR" sz="2800" dirty="0">
                <a:cs typeface="Segoe UI"/>
              </a:rPr>
              <a:t>α) 10 φάσεις</a:t>
            </a:r>
          </a:p>
          <a:p>
            <a:r>
              <a:rPr lang="el-GR" sz="2800" dirty="0">
                <a:cs typeface="Segoe UI"/>
              </a:rPr>
              <a:t>β) 5 φάσεις</a:t>
            </a:r>
          </a:p>
          <a:p>
            <a:r>
              <a:rPr lang="el-GR" sz="2800" dirty="0">
                <a:cs typeface="Segoe UI"/>
              </a:rPr>
              <a:t>γ) 7 </a:t>
            </a:r>
            <a:r>
              <a:rPr lang="el-GR" sz="2800" dirty="0" smtClean="0">
                <a:cs typeface="Segoe UI"/>
              </a:rPr>
              <a:t>φάσεις</a:t>
            </a:r>
          </a:p>
          <a:p>
            <a:endParaRPr lang="el-GR" sz="2800" dirty="0" smtClean="0">
              <a:cs typeface="Segoe UI"/>
            </a:endParaRPr>
          </a:p>
          <a:p>
            <a:r>
              <a:rPr lang="el-GR" sz="2800" dirty="0" smtClean="0">
                <a:cs typeface="Segoe UI"/>
              </a:rPr>
              <a:t>Σωστή απάντηση:</a:t>
            </a:r>
            <a:endParaRPr lang="el-GR" sz="2800" dirty="0">
              <a:cs typeface="Segoe UI"/>
            </a:endParaRPr>
          </a:p>
          <a:p>
            <a:endParaRPr lang="el-GR" sz="2800" dirty="0">
              <a:cs typeface="Segoe UI"/>
            </a:endParaRPr>
          </a:p>
          <a:p>
            <a:endParaRPr lang="el-GR" sz="2800" dirty="0">
              <a:cs typeface="Segoe UI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1398C4F8-E999-D70A-AEC3-8C230C24139E}"/>
              </a:ext>
            </a:extLst>
          </p:cNvPr>
          <p:cNvSpPr txBox="1"/>
          <p:nvPr/>
        </p:nvSpPr>
        <p:spPr>
          <a:xfrm>
            <a:off x="1238216" y="1285860"/>
            <a:ext cx="9375355" cy="403187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l-GR" sz="3200" dirty="0">
                <a:cs typeface="Segoe UI"/>
              </a:rPr>
              <a:t>31</a:t>
            </a:r>
            <a:r>
              <a:rPr lang="el-GR" sz="3200" baseline="30000" dirty="0">
                <a:cs typeface="Segoe UI"/>
              </a:rPr>
              <a:t>η</a:t>
            </a:r>
            <a:r>
              <a:rPr lang="el-GR" sz="3200" dirty="0">
                <a:cs typeface="Segoe UI"/>
              </a:rPr>
              <a:t>) </a:t>
            </a:r>
            <a:r>
              <a:rPr lang="el-GR" sz="3200" b="1" dirty="0">
                <a:cs typeface="Segoe UI"/>
              </a:rPr>
              <a:t>Η εκλογή του </a:t>
            </a:r>
            <a:r>
              <a:rPr lang="el-GR" sz="3200" b="1" dirty="0" err="1">
                <a:cs typeface="Segoe UI"/>
              </a:rPr>
              <a:t>Π.τ.Δ</a:t>
            </a:r>
            <a:r>
              <a:rPr lang="el-GR" sz="3200" b="1" dirty="0">
                <a:cs typeface="Segoe UI"/>
              </a:rPr>
              <a:t>. από την Βουλή γίνεται με...</a:t>
            </a:r>
          </a:p>
          <a:p>
            <a:endParaRPr lang="el-GR" sz="3200" dirty="0">
              <a:cs typeface="Segoe UI"/>
            </a:endParaRPr>
          </a:p>
          <a:p>
            <a:r>
              <a:rPr lang="el-GR" sz="3200" dirty="0">
                <a:cs typeface="Segoe UI"/>
              </a:rPr>
              <a:t>α) </a:t>
            </a:r>
            <a:r>
              <a:rPr lang="el-GR" sz="3200" dirty="0" smtClean="0">
                <a:cs typeface="Segoe UI"/>
              </a:rPr>
              <a:t>μυστική ψηφοφορία,</a:t>
            </a:r>
            <a:endParaRPr lang="el-GR" sz="3200" dirty="0">
              <a:cs typeface="Segoe UI"/>
            </a:endParaRPr>
          </a:p>
          <a:p>
            <a:r>
              <a:rPr lang="el-GR" sz="3200" dirty="0">
                <a:cs typeface="Segoe UI"/>
              </a:rPr>
              <a:t>β) </a:t>
            </a:r>
            <a:r>
              <a:rPr lang="el-GR" sz="3200" dirty="0" smtClean="0">
                <a:cs typeface="Segoe UI"/>
              </a:rPr>
              <a:t>ονομαστική ψηφοφορία,</a:t>
            </a:r>
            <a:endParaRPr lang="el-GR" sz="3200" dirty="0">
              <a:cs typeface="Segoe UI"/>
            </a:endParaRPr>
          </a:p>
          <a:p>
            <a:r>
              <a:rPr lang="el-GR" sz="3200" dirty="0" smtClean="0">
                <a:cs typeface="Segoe UI"/>
              </a:rPr>
              <a:t>γ)προαιρετική ψηφοφορία.</a:t>
            </a:r>
            <a:endParaRPr lang="el-GR" sz="3200" dirty="0">
              <a:cs typeface="Segoe UI"/>
            </a:endParaRPr>
          </a:p>
          <a:p>
            <a:endParaRPr lang="el-GR" sz="3200" dirty="0">
              <a:cs typeface="Segoe UI"/>
            </a:endParaRPr>
          </a:p>
          <a:p>
            <a:r>
              <a:rPr lang="el-GR" sz="3200" dirty="0">
                <a:cs typeface="Segoe UI"/>
              </a:rPr>
              <a:t>Σωστή απάντηση: </a:t>
            </a:r>
          </a:p>
        </p:txBody>
      </p:sp>
    </p:spTree>
    <p:extLst>
      <p:ext uri="{BB962C8B-B14F-4D97-AF65-F5344CB8AC3E}">
        <p14:creationId xmlns="" xmlns:p14="http://schemas.microsoft.com/office/powerpoint/2010/main" val="36159770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6A362B53-0B80-7D6A-BC1D-BDD68BA37699}"/>
              </a:ext>
            </a:extLst>
          </p:cNvPr>
          <p:cNvSpPr txBox="1"/>
          <p:nvPr/>
        </p:nvSpPr>
        <p:spPr>
          <a:xfrm>
            <a:off x="526585" y="928670"/>
            <a:ext cx="11306098" cy="40318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sz="3200" dirty="0">
                <a:effectLst/>
                <a:latin typeface="+mn-lt"/>
              </a:rPr>
              <a:t> 32</a:t>
            </a:r>
            <a:r>
              <a:rPr lang="el-GR" sz="3200" baseline="30000" dirty="0">
                <a:effectLst/>
                <a:latin typeface="+mn-lt"/>
              </a:rPr>
              <a:t>η</a:t>
            </a:r>
            <a:r>
              <a:rPr lang="el-GR" sz="3200" dirty="0">
                <a:effectLst/>
                <a:latin typeface="+mn-lt"/>
              </a:rPr>
              <a:t> ) </a:t>
            </a:r>
            <a:r>
              <a:rPr lang="el-GR" sz="3200" b="1" dirty="0">
                <a:effectLst/>
                <a:latin typeface="+mn-lt"/>
              </a:rPr>
              <a:t>Όταν διαλύεται η Βουλή…</a:t>
            </a:r>
          </a:p>
          <a:p>
            <a:endParaRPr lang="el-GR" sz="3200" dirty="0">
              <a:latin typeface="+mn-lt"/>
            </a:endParaRPr>
          </a:p>
          <a:p>
            <a:r>
              <a:rPr lang="el-GR" sz="3200" dirty="0">
                <a:latin typeface="+mn-lt"/>
              </a:rPr>
              <a:t>α) παραιτείται ο </a:t>
            </a:r>
            <a:r>
              <a:rPr lang="el-GR" sz="3200" dirty="0" err="1">
                <a:latin typeface="+mn-lt"/>
              </a:rPr>
              <a:t>Π.τ.Δ</a:t>
            </a:r>
            <a:r>
              <a:rPr lang="el-GR" sz="3200" dirty="0" smtClean="0">
                <a:latin typeface="+mn-lt"/>
              </a:rPr>
              <a:t>.,</a:t>
            </a:r>
            <a:endParaRPr lang="el-GR" sz="3200" dirty="0">
              <a:latin typeface="+mn-lt"/>
            </a:endParaRPr>
          </a:p>
          <a:p>
            <a:r>
              <a:rPr lang="el-GR" sz="3200" dirty="0">
                <a:latin typeface="+mn-lt"/>
              </a:rPr>
              <a:t>β) διενεργούνται εθνικές </a:t>
            </a:r>
            <a:r>
              <a:rPr lang="el-GR" sz="3200" dirty="0" smtClean="0">
                <a:latin typeface="+mn-lt"/>
              </a:rPr>
              <a:t>εκλογές,</a:t>
            </a:r>
            <a:endParaRPr lang="el-GR" sz="3200" dirty="0">
              <a:latin typeface="+mn-lt"/>
            </a:endParaRPr>
          </a:p>
          <a:p>
            <a:r>
              <a:rPr lang="el-GR" sz="3200" dirty="0">
                <a:latin typeface="+mn-lt"/>
              </a:rPr>
              <a:t>γ) παραιτούνται οι αρχηγοί των υποψηφίων πολιτικών </a:t>
            </a:r>
            <a:r>
              <a:rPr lang="el-GR" sz="3200" dirty="0" smtClean="0">
                <a:latin typeface="+mn-lt"/>
              </a:rPr>
              <a:t>κομμάτων.</a:t>
            </a:r>
            <a:endParaRPr lang="el-GR" sz="3200" dirty="0">
              <a:latin typeface="+mn-lt"/>
            </a:endParaRPr>
          </a:p>
          <a:p>
            <a:endParaRPr lang="el-GR" sz="3200" dirty="0">
              <a:effectLst/>
              <a:latin typeface="+mn-lt"/>
            </a:endParaRPr>
          </a:p>
          <a:p>
            <a:r>
              <a:rPr lang="el-GR" sz="3200" dirty="0">
                <a:latin typeface="+mn-lt"/>
              </a:rPr>
              <a:t>Σωστή απάντηση: </a:t>
            </a:r>
            <a:endParaRPr lang="el-GR" sz="3200" dirty="0">
              <a:effectLst/>
              <a:latin typeface="+mn-lt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D74F7145-DA67-7F8A-10B0-C8EBBA460440}"/>
              </a:ext>
            </a:extLst>
          </p:cNvPr>
          <p:cNvSpPr txBox="1"/>
          <p:nvPr/>
        </p:nvSpPr>
        <p:spPr>
          <a:xfrm>
            <a:off x="1166778" y="1428736"/>
            <a:ext cx="9333954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sz="3200" dirty="0">
                <a:effectLst/>
                <a:latin typeface="+mn-lt"/>
              </a:rPr>
              <a:t>33</a:t>
            </a:r>
            <a:r>
              <a:rPr lang="el-GR" sz="3200" baseline="30000" dirty="0">
                <a:effectLst/>
                <a:latin typeface="+mn-lt"/>
              </a:rPr>
              <a:t>η</a:t>
            </a:r>
            <a:r>
              <a:rPr lang="el-GR" sz="3200" dirty="0">
                <a:effectLst/>
                <a:latin typeface="+mn-lt"/>
              </a:rPr>
              <a:t>) </a:t>
            </a:r>
            <a:r>
              <a:rPr lang="el-GR" sz="3200" b="1" dirty="0">
                <a:effectLst/>
                <a:latin typeface="+mn-lt"/>
              </a:rPr>
              <a:t>Εκλέγεται </a:t>
            </a:r>
            <a:r>
              <a:rPr lang="el-GR" sz="3200" b="1" dirty="0" err="1">
                <a:effectLst/>
                <a:latin typeface="+mn-lt"/>
              </a:rPr>
              <a:t>Π.τ.Δ</a:t>
            </a:r>
            <a:r>
              <a:rPr lang="el-GR" sz="3200" b="1" dirty="0">
                <a:effectLst/>
                <a:latin typeface="+mn-lt"/>
              </a:rPr>
              <a:t>. στην τελευταία φάση της εκλογής…</a:t>
            </a:r>
          </a:p>
          <a:p>
            <a:endParaRPr lang="el-GR" sz="3200" dirty="0">
              <a:latin typeface="+mn-lt"/>
            </a:endParaRPr>
          </a:p>
          <a:p>
            <a:r>
              <a:rPr lang="el-GR" sz="3200" dirty="0">
                <a:latin typeface="+mn-lt"/>
              </a:rPr>
              <a:t>α) </a:t>
            </a:r>
            <a:r>
              <a:rPr lang="el-GR" sz="3200" dirty="0" smtClean="0">
                <a:latin typeface="+mn-lt"/>
              </a:rPr>
              <a:t>αυτός </a:t>
            </a:r>
            <a:r>
              <a:rPr lang="el-GR" sz="3200" dirty="0">
                <a:latin typeface="+mn-lt"/>
              </a:rPr>
              <a:t>που έχει την σχετική </a:t>
            </a:r>
            <a:r>
              <a:rPr lang="el-GR" sz="3200" dirty="0" smtClean="0">
                <a:latin typeface="+mn-lt"/>
              </a:rPr>
              <a:t>πλειοψηφία, </a:t>
            </a:r>
            <a:endParaRPr lang="el-GR" sz="3200" dirty="0">
              <a:latin typeface="+mn-lt"/>
            </a:endParaRPr>
          </a:p>
          <a:p>
            <a:r>
              <a:rPr lang="el-GR" sz="3200" dirty="0">
                <a:latin typeface="+mn-lt"/>
              </a:rPr>
              <a:t>β) </a:t>
            </a:r>
            <a:r>
              <a:rPr lang="el-GR" sz="3200" dirty="0" smtClean="0">
                <a:latin typeface="+mn-lt"/>
              </a:rPr>
              <a:t>αυτός </a:t>
            </a:r>
            <a:r>
              <a:rPr lang="el-GR" sz="3200" dirty="0">
                <a:latin typeface="+mn-lt"/>
              </a:rPr>
              <a:t>που έχει την απόλυτη </a:t>
            </a:r>
            <a:r>
              <a:rPr lang="el-GR" sz="3200" dirty="0" smtClean="0">
                <a:latin typeface="+mn-lt"/>
              </a:rPr>
              <a:t>πλειοψηφία,</a:t>
            </a:r>
            <a:endParaRPr lang="el-GR" sz="3200" dirty="0">
              <a:latin typeface="+mn-lt"/>
            </a:endParaRPr>
          </a:p>
          <a:p>
            <a:r>
              <a:rPr lang="el-GR" sz="3200" dirty="0">
                <a:latin typeface="+mn-lt"/>
              </a:rPr>
              <a:t>γ) </a:t>
            </a:r>
            <a:r>
              <a:rPr lang="el-GR" sz="3200" dirty="0" smtClean="0">
                <a:latin typeface="+mn-lt"/>
              </a:rPr>
              <a:t>αυτός </a:t>
            </a:r>
            <a:r>
              <a:rPr lang="el-GR" sz="3200" dirty="0">
                <a:latin typeface="+mn-lt"/>
              </a:rPr>
              <a:t>που έχει συγκεντρώσει τα 2/3 των </a:t>
            </a:r>
            <a:r>
              <a:rPr lang="el-GR" sz="3200" dirty="0" smtClean="0">
                <a:latin typeface="+mn-lt"/>
              </a:rPr>
              <a:t>ψήφων.</a:t>
            </a:r>
            <a:endParaRPr lang="el-GR" sz="3200" dirty="0">
              <a:latin typeface="+mn-lt"/>
            </a:endParaRPr>
          </a:p>
          <a:p>
            <a:endParaRPr lang="el-GR" sz="3200" dirty="0">
              <a:effectLst/>
              <a:latin typeface="+mn-lt"/>
            </a:endParaRPr>
          </a:p>
          <a:p>
            <a:r>
              <a:rPr lang="el-GR" sz="3200" dirty="0">
                <a:latin typeface="+mn-lt"/>
              </a:rPr>
              <a:t>Σωστή απάντηση</a:t>
            </a:r>
            <a:r>
              <a:rPr lang="el-GR" sz="3200" dirty="0" smtClean="0">
                <a:latin typeface="+mn-lt"/>
              </a:rPr>
              <a:t>:</a:t>
            </a:r>
            <a:endParaRPr lang="el-GR" sz="3200" dirty="0">
              <a:effectLst/>
              <a:latin typeface="+mn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3792243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8CB900EE-8B64-8505-463F-A8C9B638AD97}"/>
              </a:ext>
            </a:extLst>
          </p:cNvPr>
          <p:cNvSpPr txBox="1"/>
          <p:nvPr/>
        </p:nvSpPr>
        <p:spPr>
          <a:xfrm>
            <a:off x="3044903" y="3275111"/>
            <a:ext cx="6102194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l-GR">
              <a:effectLst/>
              <a:latin typeface=".AppleSystemUIFont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0BAEA716-F245-6D7E-0F69-4D6FC985B26F}"/>
              </a:ext>
            </a:extLst>
          </p:cNvPr>
          <p:cNvSpPr txBox="1"/>
          <p:nvPr/>
        </p:nvSpPr>
        <p:spPr>
          <a:xfrm>
            <a:off x="523836" y="857231"/>
            <a:ext cx="11083088" cy="48526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l-GR" sz="3200" dirty="0">
                <a:cs typeface="Segoe UI"/>
              </a:rPr>
              <a:t>​</a:t>
            </a:r>
          </a:p>
          <a:p>
            <a:r>
              <a:rPr lang="el-GR" sz="3200" dirty="0">
                <a:cs typeface="Segoe UI"/>
              </a:rPr>
              <a:t>34</a:t>
            </a:r>
            <a:r>
              <a:rPr lang="el-GR" sz="3200" baseline="30000" dirty="0">
                <a:cs typeface="Segoe UI"/>
              </a:rPr>
              <a:t>η</a:t>
            </a:r>
            <a:r>
              <a:rPr lang="el-GR" sz="3200" dirty="0">
                <a:cs typeface="Segoe UI"/>
              </a:rPr>
              <a:t>) </a:t>
            </a:r>
            <a:r>
              <a:rPr lang="el-GR" sz="3200" b="1" dirty="0">
                <a:cs typeface="Segoe UI"/>
              </a:rPr>
              <a:t>Η νέα Κυβέρνηση οφείλει να ζητήσει ψήφο εμπιστοσύνης της Βουλής μέσα σε...</a:t>
            </a:r>
          </a:p>
          <a:p>
            <a:endParaRPr lang="el-GR" sz="3200" dirty="0">
              <a:cs typeface="Segoe UI"/>
            </a:endParaRPr>
          </a:p>
          <a:p>
            <a:r>
              <a:rPr lang="el-GR" sz="3200" dirty="0">
                <a:cs typeface="Segoe UI"/>
              </a:rPr>
              <a:t>α) 5 </a:t>
            </a:r>
            <a:r>
              <a:rPr lang="el-GR" sz="3200" dirty="0" smtClean="0">
                <a:cs typeface="Segoe UI"/>
              </a:rPr>
              <a:t>μέρες,</a:t>
            </a:r>
            <a:endParaRPr lang="el-GR" sz="3200" dirty="0">
              <a:cs typeface="Segoe UI"/>
            </a:endParaRPr>
          </a:p>
          <a:p>
            <a:r>
              <a:rPr lang="el-GR" sz="3200" dirty="0">
                <a:cs typeface="Segoe UI"/>
              </a:rPr>
              <a:t>β) 10 </a:t>
            </a:r>
            <a:r>
              <a:rPr lang="el-GR" sz="3200" dirty="0" smtClean="0">
                <a:cs typeface="Segoe UI"/>
              </a:rPr>
              <a:t>μέρες,</a:t>
            </a:r>
            <a:endParaRPr lang="el-GR" sz="3200" dirty="0">
              <a:cs typeface="Segoe UI"/>
            </a:endParaRPr>
          </a:p>
          <a:p>
            <a:r>
              <a:rPr lang="el-GR" sz="3200" dirty="0">
                <a:cs typeface="Segoe UI"/>
              </a:rPr>
              <a:t>γ) 15 </a:t>
            </a:r>
            <a:r>
              <a:rPr lang="el-GR" sz="3200" dirty="0" smtClean="0">
                <a:cs typeface="Segoe UI"/>
              </a:rPr>
              <a:t>μέρες.</a:t>
            </a:r>
            <a:endParaRPr lang="el-GR" sz="3200" dirty="0">
              <a:cs typeface="Segoe UI"/>
            </a:endParaRPr>
          </a:p>
          <a:p>
            <a:endParaRPr lang="el-GR" sz="3200" dirty="0">
              <a:cs typeface="Segoe UI"/>
            </a:endParaRPr>
          </a:p>
          <a:p>
            <a:endParaRPr lang="el-GR" sz="3200" dirty="0">
              <a:cs typeface="Segoe UI"/>
            </a:endParaRPr>
          </a:p>
          <a:p>
            <a:endParaRPr lang="el-GR" sz="3200" baseline="30000" dirty="0"/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39761CB8-9421-6D1C-E6D7-589D7DF9B283}"/>
              </a:ext>
            </a:extLst>
          </p:cNvPr>
          <p:cNvSpPr txBox="1"/>
          <p:nvPr/>
        </p:nvSpPr>
        <p:spPr>
          <a:xfrm>
            <a:off x="299358" y="4582886"/>
            <a:ext cx="7336971" cy="58477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l-GR" sz="3200" dirty="0" smtClean="0"/>
              <a:t>  Σωστή </a:t>
            </a:r>
            <a:r>
              <a:rPr lang="el-GR" sz="3200" dirty="0"/>
              <a:t>απάντηση: </a:t>
            </a:r>
          </a:p>
        </p:txBody>
      </p:sp>
    </p:spTree>
    <p:extLst>
      <p:ext uri="{BB962C8B-B14F-4D97-AF65-F5344CB8AC3E}">
        <p14:creationId xmlns="" xmlns:p14="http://schemas.microsoft.com/office/powerpoint/2010/main" val="3158216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802B97D8-11BC-4058-61C8-D2F382C3F3FE}"/>
              </a:ext>
            </a:extLst>
          </p:cNvPr>
          <p:cNvSpPr txBox="1"/>
          <p:nvPr/>
        </p:nvSpPr>
        <p:spPr>
          <a:xfrm>
            <a:off x="1809720" y="1285860"/>
            <a:ext cx="8143932" cy="403187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l-GR" sz="3200" dirty="0">
                <a:cs typeface="Segoe UI"/>
              </a:rPr>
              <a:t>​</a:t>
            </a:r>
          </a:p>
          <a:p>
            <a:r>
              <a:rPr lang="el-GR" sz="3200" dirty="0">
                <a:cs typeface="Segoe UI"/>
              </a:rPr>
              <a:t>35η) </a:t>
            </a:r>
            <a:r>
              <a:rPr lang="el-GR" sz="3200" dirty="0" smtClean="0">
                <a:cs typeface="Segoe UI"/>
              </a:rPr>
              <a:t> </a:t>
            </a:r>
            <a:r>
              <a:rPr lang="el-GR" sz="3200" b="1" dirty="0" smtClean="0">
                <a:cs typeface="Segoe UI"/>
              </a:rPr>
              <a:t>Η Βουλή αναδεικνύει...</a:t>
            </a:r>
          </a:p>
          <a:p>
            <a:endParaRPr lang="el-GR" sz="3200" b="1" dirty="0" smtClean="0">
              <a:cs typeface="Segoe UI"/>
            </a:endParaRPr>
          </a:p>
          <a:p>
            <a:r>
              <a:rPr lang="el-GR" sz="3200" dirty="0" smtClean="0">
                <a:cs typeface="Segoe UI"/>
              </a:rPr>
              <a:t>α)τον </a:t>
            </a:r>
            <a:r>
              <a:rPr lang="el-GR" sz="3200" dirty="0" err="1" smtClean="0">
                <a:cs typeface="Segoe UI"/>
              </a:rPr>
              <a:t>Π.τ.Δ</a:t>
            </a:r>
            <a:endParaRPr lang="el-GR" sz="3200" dirty="0" smtClean="0">
              <a:cs typeface="Segoe UI"/>
            </a:endParaRPr>
          </a:p>
          <a:p>
            <a:r>
              <a:rPr lang="el-GR" sz="3200" dirty="0" smtClean="0">
                <a:cs typeface="Segoe UI"/>
              </a:rPr>
              <a:t>β)την </a:t>
            </a:r>
            <a:r>
              <a:rPr lang="el-GR" sz="3200" dirty="0">
                <a:cs typeface="Segoe UI"/>
              </a:rPr>
              <a:t>Κυβέρνηση</a:t>
            </a:r>
          </a:p>
          <a:p>
            <a:r>
              <a:rPr lang="el-GR" sz="3200" dirty="0">
                <a:cs typeface="Segoe UI"/>
              </a:rPr>
              <a:t>γ)τον Πρωθυπουργό</a:t>
            </a:r>
          </a:p>
          <a:p>
            <a:endParaRPr lang="el-GR" sz="3200" dirty="0">
              <a:cs typeface="Segoe UI"/>
            </a:endParaRPr>
          </a:p>
          <a:p>
            <a:r>
              <a:rPr lang="el-GR" sz="3200" dirty="0">
                <a:cs typeface="Segoe UI"/>
              </a:rPr>
              <a:t>Σωστή </a:t>
            </a:r>
            <a:r>
              <a:rPr lang="el-GR" sz="3200" dirty="0" smtClean="0">
                <a:cs typeface="Segoe UI"/>
              </a:rPr>
              <a:t>απάντηση:</a:t>
            </a:r>
            <a:endParaRPr lang="el-GR" sz="3200" dirty="0">
              <a:cs typeface="Segoe UI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0175926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59BE5F53-2679-1F91-D763-42294E946CC4}"/>
              </a:ext>
            </a:extLst>
          </p:cNvPr>
          <p:cNvSpPr txBox="1"/>
          <p:nvPr/>
        </p:nvSpPr>
        <p:spPr>
          <a:xfrm>
            <a:off x="301297" y="1357298"/>
            <a:ext cx="11615682" cy="403187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l-GR" sz="3200" dirty="0">
                <a:cs typeface="Segoe UI"/>
              </a:rPr>
              <a:t>36η) </a:t>
            </a:r>
            <a:r>
              <a:rPr lang="el-GR" sz="3200" b="1" dirty="0">
                <a:cs typeface="Segoe UI"/>
              </a:rPr>
              <a:t>Ο </a:t>
            </a:r>
            <a:r>
              <a:rPr lang="el-GR" sz="3200" b="1" dirty="0" err="1">
                <a:cs typeface="Segoe UI"/>
              </a:rPr>
              <a:t>Π.τ.Δ</a:t>
            </a:r>
            <a:r>
              <a:rPr lang="el-GR" sz="3200" b="1" dirty="0">
                <a:cs typeface="Segoe UI"/>
              </a:rPr>
              <a:t> είναι υποχρεωμένος...</a:t>
            </a:r>
          </a:p>
          <a:p>
            <a:endParaRPr lang="el-GR" sz="3200" dirty="0">
              <a:cs typeface="Segoe UI"/>
            </a:endParaRPr>
          </a:p>
          <a:p>
            <a:r>
              <a:rPr lang="el-GR" sz="3200" dirty="0">
                <a:cs typeface="Segoe UI"/>
              </a:rPr>
              <a:t>α)να επιλέξει τα μέλη της </a:t>
            </a:r>
            <a:r>
              <a:rPr lang="el-GR" sz="3200" dirty="0" smtClean="0">
                <a:cs typeface="Segoe UI"/>
              </a:rPr>
              <a:t>Κυβέρνησης,</a:t>
            </a:r>
            <a:endParaRPr lang="el-GR" sz="3200" dirty="0">
              <a:cs typeface="Segoe UI"/>
            </a:endParaRPr>
          </a:p>
          <a:p>
            <a:r>
              <a:rPr lang="el-GR" sz="3200" dirty="0">
                <a:cs typeface="Segoe UI"/>
              </a:rPr>
              <a:t>β)να αναθέσει υπουργείο σε κάθε </a:t>
            </a:r>
            <a:r>
              <a:rPr lang="el-GR" sz="3200" dirty="0" smtClean="0">
                <a:cs typeface="Segoe UI"/>
              </a:rPr>
              <a:t>υπουργό,</a:t>
            </a:r>
            <a:endParaRPr lang="el-GR" sz="3200" dirty="0">
              <a:cs typeface="Segoe UI"/>
            </a:endParaRPr>
          </a:p>
          <a:p>
            <a:r>
              <a:rPr lang="el-GR" sz="3200" dirty="0">
                <a:cs typeface="Segoe UI"/>
              </a:rPr>
              <a:t>γ)να δώσει εντολή σχηματισμού Κυβέρνησης στον αρχηγό του κόμματος με την απόλυτη </a:t>
            </a:r>
            <a:r>
              <a:rPr lang="el-GR" sz="3200" dirty="0" smtClean="0">
                <a:cs typeface="Segoe UI"/>
              </a:rPr>
              <a:t>πλειοψηφία.</a:t>
            </a:r>
            <a:endParaRPr lang="el-GR" sz="3200" dirty="0">
              <a:cs typeface="Segoe UI"/>
            </a:endParaRPr>
          </a:p>
          <a:p>
            <a:endParaRPr lang="el-GR" sz="3200" dirty="0">
              <a:cs typeface="Segoe UI"/>
            </a:endParaRPr>
          </a:p>
          <a:p>
            <a:r>
              <a:rPr lang="el-GR" sz="3200" dirty="0">
                <a:cs typeface="Segoe UI"/>
              </a:rPr>
              <a:t>Σωστή απάντηση: </a:t>
            </a:r>
          </a:p>
        </p:txBody>
      </p:sp>
    </p:spTree>
    <p:extLst>
      <p:ext uri="{BB962C8B-B14F-4D97-AF65-F5344CB8AC3E}">
        <p14:creationId xmlns="" xmlns:p14="http://schemas.microsoft.com/office/powerpoint/2010/main" val="191392686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EDAD71D1-0FB9-767C-4498-194579CA9E71}"/>
              </a:ext>
            </a:extLst>
          </p:cNvPr>
          <p:cNvSpPr txBox="1"/>
          <p:nvPr/>
        </p:nvSpPr>
        <p:spPr>
          <a:xfrm>
            <a:off x="1595406" y="1142984"/>
            <a:ext cx="9001188" cy="452431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l-GR" sz="3200" dirty="0">
                <a:cs typeface="Segoe UI"/>
              </a:rPr>
              <a:t>​</a:t>
            </a:r>
          </a:p>
          <a:p>
            <a:r>
              <a:rPr lang="el-GR" sz="3200" dirty="0">
                <a:cs typeface="Segoe UI"/>
              </a:rPr>
              <a:t>37η) </a:t>
            </a:r>
            <a:r>
              <a:rPr lang="el-GR" sz="3200" b="1" dirty="0">
                <a:cs typeface="Segoe UI"/>
              </a:rPr>
              <a:t>Οι προγραμματιστικές δηλώσεις της Κυβέρνησης γίνονται από…</a:t>
            </a:r>
          </a:p>
          <a:p>
            <a:endParaRPr lang="el-GR" sz="3200" dirty="0">
              <a:cs typeface="Segoe UI"/>
            </a:endParaRPr>
          </a:p>
          <a:p>
            <a:r>
              <a:rPr lang="el-GR" sz="3200" dirty="0" smtClean="0">
                <a:cs typeface="Segoe UI"/>
              </a:rPr>
              <a:t>α)Έναν Υπουργό </a:t>
            </a:r>
            <a:r>
              <a:rPr lang="el-GR" sz="3200" dirty="0">
                <a:cs typeface="Segoe UI"/>
              </a:rPr>
              <a:t>της Κυβέρνησης</a:t>
            </a:r>
          </a:p>
          <a:p>
            <a:r>
              <a:rPr lang="el-GR" sz="3200" dirty="0" smtClean="0">
                <a:cs typeface="Segoe UI"/>
              </a:rPr>
              <a:t>β)Το </a:t>
            </a:r>
            <a:r>
              <a:rPr lang="el-GR" sz="3200" dirty="0">
                <a:cs typeface="Segoe UI"/>
              </a:rPr>
              <a:t>προεδρείο της Βουλής</a:t>
            </a:r>
          </a:p>
          <a:p>
            <a:r>
              <a:rPr lang="el-GR" sz="3200" dirty="0" smtClean="0">
                <a:cs typeface="Segoe UI"/>
              </a:rPr>
              <a:t>γ)Τον </a:t>
            </a:r>
            <a:r>
              <a:rPr lang="el-GR" sz="3200" dirty="0">
                <a:cs typeface="Segoe UI"/>
              </a:rPr>
              <a:t>Πρωθυπουργό</a:t>
            </a:r>
          </a:p>
          <a:p>
            <a:endParaRPr lang="el-GR" sz="3200" dirty="0">
              <a:cs typeface="Segoe UI"/>
            </a:endParaRPr>
          </a:p>
          <a:p>
            <a:r>
              <a:rPr lang="el-GR" sz="3200" dirty="0">
                <a:cs typeface="Segoe UI"/>
              </a:rPr>
              <a:t>Σωστή απάντηση: </a:t>
            </a:r>
          </a:p>
        </p:txBody>
      </p:sp>
    </p:spTree>
    <p:extLst>
      <p:ext uri="{BB962C8B-B14F-4D97-AF65-F5344CB8AC3E}">
        <p14:creationId xmlns="" xmlns:p14="http://schemas.microsoft.com/office/powerpoint/2010/main" val="338406378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182EED79-C614-B7D3-3013-12FF0C7AEE36}"/>
              </a:ext>
            </a:extLst>
          </p:cNvPr>
          <p:cNvSpPr txBox="1"/>
          <p:nvPr/>
        </p:nvSpPr>
        <p:spPr>
          <a:xfrm>
            <a:off x="2166910" y="1214422"/>
            <a:ext cx="7683332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sz="3200" dirty="0">
                <a:effectLst/>
                <a:latin typeface="+mn-lt"/>
              </a:rPr>
              <a:t>38</a:t>
            </a:r>
            <a:r>
              <a:rPr lang="el-GR" sz="3200" baseline="30000" dirty="0">
                <a:effectLst/>
                <a:latin typeface="+mn-lt"/>
              </a:rPr>
              <a:t>η</a:t>
            </a:r>
            <a:r>
              <a:rPr lang="el-GR" sz="3200" dirty="0">
                <a:effectLst/>
                <a:latin typeface="+mn-lt"/>
              </a:rPr>
              <a:t>) </a:t>
            </a:r>
            <a:r>
              <a:rPr lang="el-GR" sz="3200" b="1" dirty="0">
                <a:effectLst/>
                <a:latin typeface="+mn-lt"/>
              </a:rPr>
              <a:t>Ο κρατικός προϋπολογισμός συζητείται και ψηφίζεται από…</a:t>
            </a:r>
          </a:p>
          <a:p>
            <a:endParaRPr lang="el-GR" sz="3200" dirty="0">
              <a:latin typeface="+mn-lt"/>
            </a:endParaRPr>
          </a:p>
          <a:p>
            <a:r>
              <a:rPr lang="el-GR" sz="3200" dirty="0">
                <a:latin typeface="+mn-lt"/>
              </a:rPr>
              <a:t>α)την Ολομέλεια της </a:t>
            </a:r>
            <a:r>
              <a:rPr lang="el-GR" sz="3200" dirty="0" smtClean="0">
                <a:latin typeface="+mn-lt"/>
              </a:rPr>
              <a:t>Βουλής,</a:t>
            </a:r>
            <a:endParaRPr lang="el-GR" sz="3200" dirty="0">
              <a:latin typeface="+mn-lt"/>
            </a:endParaRPr>
          </a:p>
          <a:p>
            <a:r>
              <a:rPr lang="el-GR" sz="3200" dirty="0">
                <a:latin typeface="+mn-lt"/>
              </a:rPr>
              <a:t>β)την αρμόδια Επιτροπή </a:t>
            </a:r>
            <a:r>
              <a:rPr lang="el-GR" sz="3200" dirty="0" smtClean="0">
                <a:latin typeface="+mn-lt"/>
              </a:rPr>
              <a:t>Οικονομικών,</a:t>
            </a:r>
            <a:endParaRPr lang="el-GR" sz="3200" dirty="0">
              <a:latin typeface="+mn-lt"/>
            </a:endParaRPr>
          </a:p>
          <a:p>
            <a:r>
              <a:rPr lang="el-GR" sz="3200" dirty="0">
                <a:latin typeface="+mn-lt"/>
              </a:rPr>
              <a:t>γ)την Κοινοβουλευτική ομάδα του κυβερνώντος </a:t>
            </a:r>
            <a:r>
              <a:rPr lang="el-GR" sz="3200" dirty="0" smtClean="0">
                <a:latin typeface="+mn-lt"/>
              </a:rPr>
              <a:t>κόμματος.</a:t>
            </a:r>
            <a:endParaRPr lang="el-GR" sz="3200" dirty="0">
              <a:latin typeface="+mn-lt"/>
            </a:endParaRPr>
          </a:p>
          <a:p>
            <a:endParaRPr lang="el-GR" sz="3200" dirty="0">
              <a:effectLst/>
              <a:latin typeface="+mn-lt"/>
            </a:endParaRPr>
          </a:p>
          <a:p>
            <a:r>
              <a:rPr lang="el-GR" sz="3200" dirty="0">
                <a:latin typeface="+mn-lt"/>
              </a:rPr>
              <a:t>Σωστή απάντηση:</a:t>
            </a:r>
            <a:endParaRPr lang="el-GR" sz="3200" dirty="0">
              <a:effectLst/>
              <a:latin typeface="+mn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7756520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5DA57847-F2B6-5D5D-2976-ABC3BFED5C93}"/>
              </a:ext>
            </a:extLst>
          </p:cNvPr>
          <p:cNvSpPr txBox="1"/>
          <p:nvPr/>
        </p:nvSpPr>
        <p:spPr>
          <a:xfrm>
            <a:off x="738150" y="1000108"/>
            <a:ext cx="10644262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l-GR" sz="3200" dirty="0"/>
              <a:t>3</a:t>
            </a:r>
            <a:r>
              <a:rPr lang="el-GR" sz="3200" baseline="30000" dirty="0"/>
              <a:t>η</a:t>
            </a:r>
            <a:r>
              <a:rPr lang="el-GR" sz="3200" dirty="0"/>
              <a:t>) </a:t>
            </a:r>
            <a:r>
              <a:rPr lang="el-GR" sz="3200" b="1" dirty="0"/>
              <a:t>Με το Σύνταγμα του 1864 το πολίτευμα της Ελλάδας άλλαξε και από </a:t>
            </a:r>
            <a:r>
              <a:rPr lang="el-GR" sz="3200" b="1" dirty="0" smtClean="0"/>
              <a:t>Συνταγματική </a:t>
            </a:r>
            <a:r>
              <a:rPr lang="el-GR" sz="3200" b="1" dirty="0"/>
              <a:t>Μ</a:t>
            </a:r>
            <a:r>
              <a:rPr lang="el-GR" sz="3200" b="1" dirty="0" smtClean="0"/>
              <a:t>οναρχία </a:t>
            </a:r>
            <a:r>
              <a:rPr lang="el-GR" sz="3200" b="1" dirty="0"/>
              <a:t>μετατράπηκε σε…</a:t>
            </a:r>
          </a:p>
          <a:p>
            <a:pPr algn="l"/>
            <a:endParaRPr lang="el-GR" sz="3200" dirty="0"/>
          </a:p>
          <a:p>
            <a:pPr algn="l"/>
            <a:endParaRPr lang="el-GR" sz="3200" dirty="0"/>
          </a:p>
          <a:p>
            <a:pPr algn="l"/>
            <a:r>
              <a:rPr lang="el-GR" sz="3200" dirty="0"/>
              <a:t>α) </a:t>
            </a:r>
            <a:r>
              <a:rPr lang="el-GR" sz="3200" dirty="0" smtClean="0"/>
              <a:t>Απόλυτη Μοναρχία, </a:t>
            </a:r>
            <a:endParaRPr lang="el-GR" sz="3200" dirty="0"/>
          </a:p>
          <a:p>
            <a:pPr algn="l"/>
            <a:r>
              <a:rPr lang="el-GR" sz="3200" dirty="0"/>
              <a:t>β) Αβασίλευτη </a:t>
            </a:r>
            <a:r>
              <a:rPr lang="el-GR" sz="3200" dirty="0" smtClean="0"/>
              <a:t>Δημοκρατία, </a:t>
            </a:r>
            <a:endParaRPr lang="el-GR" sz="3200" dirty="0"/>
          </a:p>
          <a:p>
            <a:pPr algn="l"/>
            <a:r>
              <a:rPr lang="el-GR" sz="3200" dirty="0"/>
              <a:t>γ) Βασιλευόμενη </a:t>
            </a:r>
            <a:r>
              <a:rPr lang="el-GR" sz="3200" dirty="0" smtClean="0"/>
              <a:t>Δημοκρατία. </a:t>
            </a:r>
            <a:endParaRPr lang="el-GR" sz="3200" dirty="0"/>
          </a:p>
          <a:p>
            <a:pPr algn="l"/>
            <a:endParaRPr lang="el-GR" sz="3200" dirty="0"/>
          </a:p>
          <a:p>
            <a:pPr algn="l"/>
            <a:r>
              <a:rPr lang="el-GR" sz="3200" dirty="0"/>
              <a:t>Σωστή απάντηση : </a:t>
            </a:r>
            <a:r>
              <a:rPr lang="el-GR" sz="3200" dirty="0" smtClean="0"/>
              <a:t> </a:t>
            </a:r>
            <a:endParaRPr lang="el-GR" sz="3200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786F98A7-ADB0-296A-2C81-2F25BF5EE0A6}"/>
              </a:ext>
            </a:extLst>
          </p:cNvPr>
          <p:cNvSpPr txBox="1"/>
          <p:nvPr/>
        </p:nvSpPr>
        <p:spPr>
          <a:xfrm>
            <a:off x="881026" y="1643050"/>
            <a:ext cx="10487022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sz="3200" dirty="0">
                <a:effectLst/>
                <a:latin typeface="+mn-lt"/>
              </a:rPr>
              <a:t>39</a:t>
            </a:r>
            <a:r>
              <a:rPr lang="el-GR" sz="3200" baseline="30000" dirty="0">
                <a:effectLst/>
                <a:latin typeface="+mn-lt"/>
              </a:rPr>
              <a:t>η</a:t>
            </a:r>
            <a:r>
              <a:rPr lang="el-GR" sz="3200" dirty="0" smtClean="0">
                <a:effectLst/>
                <a:latin typeface="+mn-lt"/>
              </a:rPr>
              <a:t>) </a:t>
            </a:r>
            <a:r>
              <a:rPr lang="el-GR" sz="3200" b="1" dirty="0" smtClean="0">
                <a:effectLst/>
                <a:latin typeface="+mn-lt"/>
              </a:rPr>
              <a:t>Ψήφος </a:t>
            </a:r>
            <a:r>
              <a:rPr lang="el-GR" sz="3200" b="1" dirty="0">
                <a:effectLst/>
                <a:latin typeface="+mn-lt"/>
              </a:rPr>
              <a:t>εμπιστοσύνης </a:t>
            </a:r>
            <a:r>
              <a:rPr lang="el-GR" sz="3200" b="1" dirty="0" smtClean="0">
                <a:effectLst/>
                <a:latin typeface="+mn-lt"/>
              </a:rPr>
              <a:t>παρέχεται </a:t>
            </a:r>
            <a:r>
              <a:rPr lang="el-GR" sz="3200" b="1" dirty="0">
                <a:effectLst/>
                <a:latin typeface="+mn-lt"/>
              </a:rPr>
              <a:t>από…</a:t>
            </a:r>
          </a:p>
          <a:p>
            <a:endParaRPr lang="el-GR" sz="3200" dirty="0">
              <a:latin typeface="+mn-lt"/>
            </a:endParaRPr>
          </a:p>
          <a:p>
            <a:r>
              <a:rPr lang="el-GR" sz="3200" dirty="0">
                <a:latin typeface="+mn-lt"/>
              </a:rPr>
              <a:t>α) την Κυβέρνηση στην Βουλή</a:t>
            </a:r>
          </a:p>
          <a:p>
            <a:r>
              <a:rPr lang="el-GR" sz="3200" dirty="0">
                <a:latin typeface="+mn-lt"/>
              </a:rPr>
              <a:t>β) τον </a:t>
            </a:r>
            <a:r>
              <a:rPr lang="el-GR" sz="3200" dirty="0" err="1">
                <a:latin typeface="+mn-lt"/>
              </a:rPr>
              <a:t>Π.τ.Δ</a:t>
            </a:r>
            <a:r>
              <a:rPr lang="el-GR" sz="3200" dirty="0">
                <a:latin typeface="+mn-lt"/>
              </a:rPr>
              <a:t> στην Βουλή</a:t>
            </a:r>
          </a:p>
          <a:p>
            <a:r>
              <a:rPr lang="el-GR" sz="3200" dirty="0">
                <a:latin typeface="+mn-lt"/>
              </a:rPr>
              <a:t>γ) τη Βουλή στην Κυβέρνηση</a:t>
            </a:r>
          </a:p>
          <a:p>
            <a:endParaRPr lang="el-GR" sz="3200" dirty="0">
              <a:effectLst/>
              <a:latin typeface="+mn-lt"/>
            </a:endParaRPr>
          </a:p>
          <a:p>
            <a:r>
              <a:rPr lang="el-GR" sz="3200" dirty="0">
                <a:effectLst/>
                <a:latin typeface="+mn-lt"/>
              </a:rPr>
              <a:t>Σωστή απάντηση: </a:t>
            </a:r>
          </a:p>
        </p:txBody>
      </p:sp>
    </p:spTree>
    <p:extLst>
      <p:ext uri="{BB962C8B-B14F-4D97-AF65-F5344CB8AC3E}">
        <p14:creationId xmlns="" xmlns:p14="http://schemas.microsoft.com/office/powerpoint/2010/main" val="427688986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04ACECF2-BC77-52BB-0C41-2713CEBAF3A8}"/>
              </a:ext>
            </a:extLst>
          </p:cNvPr>
          <p:cNvSpPr txBox="1"/>
          <p:nvPr/>
        </p:nvSpPr>
        <p:spPr>
          <a:xfrm>
            <a:off x="1037683" y="1357298"/>
            <a:ext cx="10330366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sz="3200" dirty="0"/>
              <a:t>40</a:t>
            </a:r>
            <a:r>
              <a:rPr lang="el-GR" sz="3200" baseline="30000" dirty="0"/>
              <a:t>η</a:t>
            </a:r>
            <a:r>
              <a:rPr lang="el-GR" sz="3200" dirty="0"/>
              <a:t>) </a:t>
            </a:r>
            <a:r>
              <a:rPr lang="el-GR" sz="3200" b="1" dirty="0" err="1"/>
              <a:t>Π.τ.Δ</a:t>
            </a:r>
            <a:r>
              <a:rPr lang="el-GR" sz="3200" b="1" dirty="0"/>
              <a:t> για την πενταετία 2020-2025 </a:t>
            </a:r>
            <a:r>
              <a:rPr lang="el-GR" sz="3200" b="1" dirty="0" err="1"/>
              <a:t>εξελέγει</a:t>
            </a:r>
            <a:r>
              <a:rPr lang="el-GR" sz="3200" b="1" dirty="0"/>
              <a:t>…</a:t>
            </a:r>
          </a:p>
          <a:p>
            <a:endParaRPr lang="el-GR" sz="3200" b="1" dirty="0"/>
          </a:p>
          <a:p>
            <a:r>
              <a:rPr lang="el-GR" sz="3200" dirty="0"/>
              <a:t>α)ο Προκόπης </a:t>
            </a:r>
            <a:r>
              <a:rPr lang="el-GR" sz="3200" dirty="0" smtClean="0"/>
              <a:t>Παυλόπουλος,</a:t>
            </a:r>
            <a:endParaRPr lang="el-GR" sz="3200" dirty="0"/>
          </a:p>
          <a:p>
            <a:r>
              <a:rPr lang="el-GR" sz="3200" dirty="0"/>
              <a:t>β)η Κατερίνα </a:t>
            </a:r>
            <a:r>
              <a:rPr lang="el-GR" sz="3200" dirty="0" err="1" smtClean="0"/>
              <a:t>Σακελλαροπούλου</a:t>
            </a:r>
            <a:r>
              <a:rPr lang="el-GR" sz="3200" dirty="0" smtClean="0"/>
              <a:t>,</a:t>
            </a:r>
            <a:endParaRPr lang="el-GR" sz="3200" dirty="0"/>
          </a:p>
          <a:p>
            <a:r>
              <a:rPr lang="el-GR" sz="3200" dirty="0"/>
              <a:t>γ)η Ζωή </a:t>
            </a:r>
            <a:r>
              <a:rPr lang="el-GR" sz="3200" dirty="0" smtClean="0"/>
              <a:t>Κωνσταντοπούλου.</a:t>
            </a:r>
            <a:endParaRPr lang="el-GR" sz="3200" dirty="0"/>
          </a:p>
          <a:p>
            <a:endParaRPr lang="el-GR" sz="3200" dirty="0"/>
          </a:p>
          <a:p>
            <a:r>
              <a:rPr lang="el-GR" sz="3200" dirty="0"/>
              <a:t>Σωστή απάντηση: </a:t>
            </a:r>
          </a:p>
        </p:txBody>
      </p:sp>
    </p:spTree>
    <p:extLst>
      <p:ext uri="{BB962C8B-B14F-4D97-AF65-F5344CB8AC3E}">
        <p14:creationId xmlns="" xmlns:p14="http://schemas.microsoft.com/office/powerpoint/2010/main" val="56126620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CCD748BB-03FB-9FC1-20AB-CEFF420A3876}"/>
              </a:ext>
            </a:extLst>
          </p:cNvPr>
          <p:cNvSpPr txBox="1"/>
          <p:nvPr/>
        </p:nvSpPr>
        <p:spPr>
          <a:xfrm>
            <a:off x="758903" y="1428736"/>
            <a:ext cx="10552071" cy="40318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sz="3200" dirty="0">
                <a:latin typeface="+mn-lt"/>
              </a:rPr>
              <a:t>41</a:t>
            </a:r>
            <a:r>
              <a:rPr lang="el-GR" sz="3200" baseline="30000" dirty="0">
                <a:latin typeface="+mn-lt"/>
              </a:rPr>
              <a:t>η</a:t>
            </a:r>
            <a:r>
              <a:rPr lang="el-GR" sz="3200" dirty="0">
                <a:latin typeface="+mn-lt"/>
              </a:rPr>
              <a:t>) </a:t>
            </a:r>
            <a:r>
              <a:rPr lang="el-GR" sz="3200" b="1" dirty="0" smtClean="0">
                <a:latin typeface="+mn-lt"/>
              </a:rPr>
              <a:t>Στη </a:t>
            </a:r>
            <a:r>
              <a:rPr lang="el-GR" sz="3200" b="1" dirty="0">
                <a:latin typeface="+mn-lt"/>
              </a:rPr>
              <a:t>διαδικασία θέσπισης νόμου εμπλέκεται…</a:t>
            </a:r>
          </a:p>
          <a:p>
            <a:endParaRPr lang="el-GR" sz="3200" dirty="0" smtClean="0">
              <a:latin typeface="+mn-lt"/>
            </a:endParaRPr>
          </a:p>
          <a:p>
            <a:endParaRPr lang="el-GR" sz="3200" dirty="0" smtClean="0">
              <a:latin typeface="+mn-lt"/>
            </a:endParaRPr>
          </a:p>
          <a:p>
            <a:r>
              <a:rPr lang="el-GR" sz="3200" dirty="0" smtClean="0">
                <a:latin typeface="+mn-lt"/>
              </a:rPr>
              <a:t>α</a:t>
            </a:r>
            <a:r>
              <a:rPr lang="el-GR" sz="3200" dirty="0">
                <a:latin typeface="+mn-lt"/>
              </a:rPr>
              <a:t>) Η Κυβέρνηση και η Βουλή</a:t>
            </a:r>
          </a:p>
          <a:p>
            <a:r>
              <a:rPr lang="el-GR" sz="3200" dirty="0">
                <a:latin typeface="+mn-lt"/>
              </a:rPr>
              <a:t>β) Η Κυβέρνηση με τον αρμόδιο Υπουργό</a:t>
            </a:r>
          </a:p>
          <a:p>
            <a:r>
              <a:rPr lang="el-GR" sz="3200" dirty="0">
                <a:latin typeface="+mn-lt"/>
              </a:rPr>
              <a:t>γ) Η Βουλή και ο </a:t>
            </a:r>
            <a:r>
              <a:rPr lang="el-GR" sz="3200" dirty="0" err="1">
                <a:latin typeface="+mn-lt"/>
              </a:rPr>
              <a:t>Π.τ.Δ</a:t>
            </a:r>
            <a:endParaRPr lang="el-GR" sz="3200" dirty="0">
              <a:latin typeface="+mn-lt"/>
            </a:endParaRPr>
          </a:p>
          <a:p>
            <a:endParaRPr lang="el-GR" sz="3200" dirty="0">
              <a:latin typeface="+mn-lt"/>
            </a:endParaRPr>
          </a:p>
          <a:p>
            <a:r>
              <a:rPr lang="el-GR" sz="3200" dirty="0">
                <a:latin typeface="+mn-lt"/>
              </a:rPr>
              <a:t>Σωστή απάντηση: </a:t>
            </a:r>
            <a:endParaRPr lang="x-none" sz="3200">
              <a:latin typeface="+mn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5053179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06BA6674-8C51-EEEA-11F6-9A61A58B0095}"/>
              </a:ext>
            </a:extLst>
          </p:cNvPr>
          <p:cNvSpPr txBox="1"/>
          <p:nvPr/>
        </p:nvSpPr>
        <p:spPr>
          <a:xfrm>
            <a:off x="1166777" y="1285860"/>
            <a:ext cx="10001321" cy="40318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sz="3200" dirty="0">
                <a:latin typeface="+mn-lt"/>
              </a:rPr>
              <a:t>42</a:t>
            </a:r>
            <a:r>
              <a:rPr lang="el-GR" sz="3200" baseline="30000" dirty="0">
                <a:latin typeface="+mn-lt"/>
              </a:rPr>
              <a:t>η</a:t>
            </a:r>
            <a:r>
              <a:rPr lang="el-GR" sz="3200" dirty="0">
                <a:latin typeface="+mn-lt"/>
              </a:rPr>
              <a:t> ) </a:t>
            </a:r>
            <a:r>
              <a:rPr lang="el-GR" sz="3200" b="1" dirty="0">
                <a:latin typeface="+mn-lt"/>
              </a:rPr>
              <a:t>Πρόταση νόμου μπορεί να υποβάλλει…</a:t>
            </a:r>
          </a:p>
          <a:p>
            <a:endParaRPr lang="el-GR" sz="3200" dirty="0">
              <a:latin typeface="+mn-lt"/>
            </a:endParaRPr>
          </a:p>
          <a:p>
            <a:r>
              <a:rPr lang="el-GR" sz="3200" dirty="0" smtClean="0">
                <a:latin typeface="+mn-lt"/>
              </a:rPr>
              <a:t>α) μέλος Κυβέρνησης,</a:t>
            </a:r>
            <a:endParaRPr lang="el-GR" sz="3200" dirty="0">
              <a:latin typeface="+mn-lt"/>
            </a:endParaRPr>
          </a:p>
          <a:p>
            <a:r>
              <a:rPr lang="el-GR" sz="3200" dirty="0">
                <a:latin typeface="+mn-lt"/>
              </a:rPr>
              <a:t>β) </a:t>
            </a:r>
            <a:r>
              <a:rPr lang="el-GR" sz="3200" dirty="0" smtClean="0">
                <a:latin typeface="+mn-lt"/>
              </a:rPr>
              <a:t>οποιοσδήποτε Βουλευτής,</a:t>
            </a:r>
            <a:endParaRPr lang="el-GR" sz="3200" dirty="0">
              <a:latin typeface="+mn-lt"/>
            </a:endParaRPr>
          </a:p>
          <a:p>
            <a:r>
              <a:rPr lang="el-GR" sz="3200" dirty="0">
                <a:latin typeface="+mn-lt"/>
              </a:rPr>
              <a:t>γ) το </a:t>
            </a:r>
            <a:r>
              <a:rPr lang="el-GR" sz="3200" dirty="0" smtClean="0">
                <a:latin typeface="+mn-lt"/>
              </a:rPr>
              <a:t>εκλογικό σώμα (λαός</a:t>
            </a:r>
            <a:r>
              <a:rPr lang="el-GR" sz="3200" dirty="0">
                <a:latin typeface="+mn-lt"/>
              </a:rPr>
              <a:t>)</a:t>
            </a:r>
          </a:p>
          <a:p>
            <a:r>
              <a:rPr lang="el-GR" sz="3200" dirty="0">
                <a:latin typeface="+mn-lt"/>
              </a:rPr>
              <a:t>δ) ο </a:t>
            </a:r>
            <a:r>
              <a:rPr lang="el-GR" sz="3200" dirty="0" err="1">
                <a:latin typeface="+mn-lt"/>
              </a:rPr>
              <a:t>Π.τ.Δ</a:t>
            </a:r>
            <a:endParaRPr lang="el-GR" sz="3200" dirty="0">
              <a:latin typeface="+mn-lt"/>
            </a:endParaRPr>
          </a:p>
          <a:p>
            <a:endParaRPr lang="el-GR" sz="3200" dirty="0">
              <a:latin typeface="+mn-lt"/>
            </a:endParaRPr>
          </a:p>
          <a:p>
            <a:r>
              <a:rPr lang="el-GR" sz="3200" dirty="0">
                <a:latin typeface="+mn-lt"/>
              </a:rPr>
              <a:t>Σωστή απάντηση: </a:t>
            </a:r>
            <a:endParaRPr lang="x-none" sz="3200">
              <a:latin typeface="+mn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5124743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1DB9D5DF-C4E2-EA78-DC9A-FB6BD4A57C47}"/>
              </a:ext>
            </a:extLst>
          </p:cNvPr>
          <p:cNvSpPr txBox="1"/>
          <p:nvPr/>
        </p:nvSpPr>
        <p:spPr>
          <a:xfrm>
            <a:off x="809588" y="928670"/>
            <a:ext cx="10555096" cy="501675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l-GR" sz="3200" dirty="0"/>
              <a:t>43</a:t>
            </a:r>
            <a:r>
              <a:rPr lang="el-GR" sz="3200" baseline="30000" dirty="0"/>
              <a:t>η</a:t>
            </a:r>
            <a:r>
              <a:rPr lang="el-GR" sz="3200" dirty="0"/>
              <a:t>) </a:t>
            </a:r>
            <a:r>
              <a:rPr lang="el-GR" sz="3200" b="1" dirty="0"/>
              <a:t>Το νομοσχέδιο </a:t>
            </a:r>
            <a:r>
              <a:rPr lang="el-GR" sz="3200" b="1" dirty="0" smtClean="0"/>
              <a:t>συζητιέται </a:t>
            </a:r>
            <a:r>
              <a:rPr lang="el-GR" sz="3200" b="1" dirty="0"/>
              <a:t>και επεξεργάζεται στην αρμόδια τακτική επιτροπή της </a:t>
            </a:r>
            <a:r>
              <a:rPr lang="el-GR" sz="3200" b="1" dirty="0" smtClean="0"/>
              <a:t>Βουλής η </a:t>
            </a:r>
            <a:r>
              <a:rPr lang="el-GR" sz="3200" b="1" dirty="0"/>
              <a:t>οποία αποτελείται από...</a:t>
            </a:r>
          </a:p>
          <a:p>
            <a:endParaRPr lang="el-GR" sz="3200" dirty="0"/>
          </a:p>
          <a:p>
            <a:r>
              <a:rPr lang="el-GR" sz="3200" dirty="0"/>
              <a:t>α) 100 βουλευτές</a:t>
            </a:r>
          </a:p>
          <a:p>
            <a:r>
              <a:rPr lang="el-GR" sz="3200" dirty="0"/>
              <a:t>β) 30 βουλευτές</a:t>
            </a:r>
          </a:p>
          <a:p>
            <a:r>
              <a:rPr lang="el-GR" sz="3200" dirty="0"/>
              <a:t>γ) 50 βουλευτές</a:t>
            </a:r>
          </a:p>
          <a:p>
            <a:r>
              <a:rPr lang="el-GR" sz="3200" dirty="0"/>
              <a:t>δ) 60 βουλευτές</a:t>
            </a:r>
          </a:p>
          <a:p>
            <a:endParaRPr lang="el-GR" sz="3200" dirty="0"/>
          </a:p>
          <a:p>
            <a:r>
              <a:rPr lang="el-GR" sz="3200" dirty="0"/>
              <a:t>Σωστή απάντηση: </a:t>
            </a:r>
          </a:p>
        </p:txBody>
      </p:sp>
    </p:spTree>
    <p:extLst>
      <p:ext uri="{BB962C8B-B14F-4D97-AF65-F5344CB8AC3E}">
        <p14:creationId xmlns="" xmlns:p14="http://schemas.microsoft.com/office/powerpoint/2010/main" val="193155186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B09C826C-6E6D-1331-CBAD-E2CDC7E0A0F2}"/>
              </a:ext>
            </a:extLst>
          </p:cNvPr>
          <p:cNvSpPr txBox="1"/>
          <p:nvPr/>
        </p:nvSpPr>
        <p:spPr>
          <a:xfrm>
            <a:off x="1452530" y="1142984"/>
            <a:ext cx="9501254" cy="452431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l-GR" sz="3200" dirty="0"/>
              <a:t>44η) </a:t>
            </a:r>
            <a:r>
              <a:rPr lang="el-GR" sz="3200" b="1" dirty="0"/>
              <a:t>Σχέδιο νόμου μπορεί </a:t>
            </a:r>
            <a:r>
              <a:rPr lang="el-GR" sz="3200" b="1" dirty="0" smtClean="0"/>
              <a:t>να</a:t>
            </a:r>
          </a:p>
          <a:p>
            <a:r>
              <a:rPr lang="el-GR" sz="3200" b="1" dirty="0" smtClean="0"/>
              <a:t>υποβάλλει</a:t>
            </a:r>
            <a:r>
              <a:rPr lang="el-GR" sz="3200" b="1" dirty="0"/>
              <a:t>...</a:t>
            </a:r>
          </a:p>
          <a:p>
            <a:endParaRPr lang="el-GR" sz="3200" dirty="0"/>
          </a:p>
          <a:p>
            <a:r>
              <a:rPr lang="el-GR" sz="3200" dirty="0"/>
              <a:t>α)μέλος </a:t>
            </a:r>
            <a:r>
              <a:rPr lang="el-GR" sz="3200" dirty="0" smtClean="0"/>
              <a:t>της Κυβέρνησης,</a:t>
            </a:r>
            <a:endParaRPr lang="el-GR" sz="3200" dirty="0"/>
          </a:p>
          <a:p>
            <a:r>
              <a:rPr lang="el-GR" sz="3200" dirty="0"/>
              <a:t>β)οποιοσδήποτε </a:t>
            </a:r>
            <a:r>
              <a:rPr lang="el-GR" sz="3200" dirty="0" smtClean="0"/>
              <a:t>Βουλευτής,</a:t>
            </a:r>
            <a:endParaRPr lang="el-GR" sz="3200" dirty="0"/>
          </a:p>
          <a:p>
            <a:r>
              <a:rPr lang="el-GR" sz="3200" dirty="0"/>
              <a:t>γ)το εκλογικό </a:t>
            </a:r>
            <a:r>
              <a:rPr lang="el-GR" sz="3200" dirty="0" smtClean="0"/>
              <a:t>σώμα,</a:t>
            </a:r>
            <a:endParaRPr lang="el-GR" sz="3200" dirty="0"/>
          </a:p>
          <a:p>
            <a:r>
              <a:rPr lang="el-GR" sz="3200" dirty="0"/>
              <a:t>δ)ο </a:t>
            </a:r>
            <a:r>
              <a:rPr lang="el-GR" sz="3200" dirty="0" err="1"/>
              <a:t>Π.τ.Δ</a:t>
            </a:r>
            <a:r>
              <a:rPr lang="el-GR" sz="3200" dirty="0"/>
              <a:t>.</a:t>
            </a:r>
          </a:p>
          <a:p>
            <a:endParaRPr lang="el-GR" sz="3200" dirty="0"/>
          </a:p>
          <a:p>
            <a:r>
              <a:rPr lang="el-GR" sz="3200" dirty="0"/>
              <a:t>Σωστή </a:t>
            </a:r>
            <a:r>
              <a:rPr lang="el-GR" sz="3200" dirty="0" smtClean="0"/>
              <a:t>απάντηση:</a:t>
            </a:r>
            <a:endParaRPr lang="el-GR" sz="3200" dirty="0"/>
          </a:p>
        </p:txBody>
      </p:sp>
    </p:spTree>
    <p:extLst>
      <p:ext uri="{BB962C8B-B14F-4D97-AF65-F5344CB8AC3E}">
        <p14:creationId xmlns="" xmlns:p14="http://schemas.microsoft.com/office/powerpoint/2010/main" val="1689166471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1267C54C-F67A-4623-C723-C02CB33BB971}"/>
              </a:ext>
            </a:extLst>
          </p:cNvPr>
          <p:cNvSpPr txBox="1"/>
          <p:nvPr/>
        </p:nvSpPr>
        <p:spPr>
          <a:xfrm>
            <a:off x="809588" y="1357298"/>
            <a:ext cx="10446240" cy="403187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l-GR" sz="3200" dirty="0"/>
              <a:t>45η</a:t>
            </a:r>
            <a:r>
              <a:rPr lang="el-GR" sz="3200" dirty="0" smtClean="0"/>
              <a:t>) </a:t>
            </a:r>
            <a:r>
              <a:rPr lang="el-GR" sz="3200" b="1" dirty="0" smtClean="0"/>
              <a:t>Ο </a:t>
            </a:r>
            <a:r>
              <a:rPr lang="el-GR" sz="3200" b="1" dirty="0" err="1"/>
              <a:t>Π.τ.Δ</a:t>
            </a:r>
            <a:r>
              <a:rPr lang="el-GR" sz="3200" b="1" dirty="0"/>
              <a:t>. …</a:t>
            </a:r>
          </a:p>
          <a:p>
            <a:endParaRPr lang="el-GR" sz="3200" dirty="0"/>
          </a:p>
          <a:p>
            <a:r>
              <a:rPr lang="el-GR" sz="3200" dirty="0"/>
              <a:t>α)εκδίδει το νόμο, εφόσον συμφωνεί με το περιεχόμενό </a:t>
            </a:r>
            <a:r>
              <a:rPr lang="el-GR" sz="3200" dirty="0" smtClean="0"/>
              <a:t>του,</a:t>
            </a:r>
            <a:endParaRPr lang="el-GR" sz="3200" dirty="0"/>
          </a:p>
          <a:p>
            <a:r>
              <a:rPr lang="el-GR" sz="3200" dirty="0"/>
              <a:t>β)εκδίδει και δημοσιεύει τον νόμο στην </a:t>
            </a:r>
            <a:r>
              <a:rPr lang="el-GR" sz="3200" dirty="0" err="1"/>
              <a:t>Ε.τ.Κ</a:t>
            </a:r>
            <a:r>
              <a:rPr lang="el-GR" sz="3200" dirty="0" smtClean="0"/>
              <a:t>.,</a:t>
            </a:r>
            <a:endParaRPr lang="el-GR" sz="3200" dirty="0"/>
          </a:p>
          <a:p>
            <a:r>
              <a:rPr lang="el-GR" sz="3200" dirty="0"/>
              <a:t>γ)δεν δικαιούται να προβάλλει οποιαδήποτε αντίρρηση</a:t>
            </a:r>
          </a:p>
          <a:p>
            <a:endParaRPr lang="el-GR" sz="3200" dirty="0"/>
          </a:p>
          <a:p>
            <a:r>
              <a:rPr lang="el-GR" sz="3200" dirty="0"/>
              <a:t>Σωστή απάντηση: </a:t>
            </a:r>
          </a:p>
        </p:txBody>
      </p:sp>
    </p:spTree>
    <p:extLst>
      <p:ext uri="{BB962C8B-B14F-4D97-AF65-F5344CB8AC3E}">
        <p14:creationId xmlns="" xmlns:p14="http://schemas.microsoft.com/office/powerpoint/2010/main" val="3175337598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275EFFDD-7E6C-6C25-EB3E-7A0D38AC0CF6}"/>
              </a:ext>
            </a:extLst>
          </p:cNvPr>
          <p:cNvSpPr txBox="1"/>
          <p:nvPr/>
        </p:nvSpPr>
        <p:spPr>
          <a:xfrm>
            <a:off x="1595406" y="1357298"/>
            <a:ext cx="8898422" cy="403187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l-GR" sz="3200" dirty="0"/>
              <a:t>46η) </a:t>
            </a:r>
            <a:r>
              <a:rPr lang="el-GR" sz="3200" b="1" dirty="0"/>
              <a:t>Το επεξεργασμένο νομοσχέδιο γίνεται νόμος του κράτους εφόσον ψηφίζεται από:</a:t>
            </a:r>
          </a:p>
          <a:p>
            <a:endParaRPr lang="el-GR" sz="3200" dirty="0"/>
          </a:p>
          <a:p>
            <a:r>
              <a:rPr lang="el-GR" sz="3200" dirty="0"/>
              <a:t>α)300 Βουλευτές</a:t>
            </a:r>
          </a:p>
          <a:p>
            <a:r>
              <a:rPr lang="el-GR" sz="3200" dirty="0"/>
              <a:t>β)150 Βουλευτές</a:t>
            </a:r>
          </a:p>
          <a:p>
            <a:r>
              <a:rPr lang="el-GR" sz="3200" dirty="0"/>
              <a:t>γ)151 Βουλευτές</a:t>
            </a:r>
          </a:p>
          <a:p>
            <a:endParaRPr lang="el-GR" sz="3200" dirty="0"/>
          </a:p>
          <a:p>
            <a:r>
              <a:rPr lang="el-GR" sz="3200" dirty="0"/>
              <a:t>Σωστή απάντηση: </a:t>
            </a:r>
          </a:p>
        </p:txBody>
      </p:sp>
    </p:spTree>
    <p:extLst>
      <p:ext uri="{BB962C8B-B14F-4D97-AF65-F5344CB8AC3E}">
        <p14:creationId xmlns="" xmlns:p14="http://schemas.microsoft.com/office/powerpoint/2010/main" val="2721987978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19390FA4-E433-F4AE-86D7-7DBF55669BB6}"/>
              </a:ext>
            </a:extLst>
          </p:cNvPr>
          <p:cNvSpPr txBox="1"/>
          <p:nvPr/>
        </p:nvSpPr>
        <p:spPr>
          <a:xfrm>
            <a:off x="500743" y="664029"/>
            <a:ext cx="10613571" cy="497059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l-GR" sz="3200" dirty="0"/>
              <a:t>47η) </a:t>
            </a:r>
            <a:r>
              <a:rPr lang="el-GR" sz="3200" b="1" dirty="0"/>
              <a:t>Η έκθεση προς το Γενικό Λογιστήριο Κράτους συντάσσεται όταν...</a:t>
            </a:r>
          </a:p>
          <a:p>
            <a:endParaRPr lang="el-GR" sz="3200" dirty="0"/>
          </a:p>
          <a:p>
            <a:r>
              <a:rPr lang="el-GR" sz="2700" dirty="0"/>
              <a:t>α)οι Βουλευτές χρειάζονται επιπλέον βοήθεια για την θέσπιση </a:t>
            </a:r>
            <a:r>
              <a:rPr lang="el-GR" sz="2700" dirty="0" smtClean="0"/>
              <a:t>νόμου,</a:t>
            </a:r>
            <a:endParaRPr lang="el-GR" sz="2700" dirty="0"/>
          </a:p>
          <a:p>
            <a:r>
              <a:rPr lang="el-GR" sz="2700" dirty="0"/>
              <a:t>β)η Κυβέρνηση χρειάζεται λογιστικές συμβουλές για να επικυρωθεί ο </a:t>
            </a:r>
            <a:r>
              <a:rPr lang="el-GR" sz="2700" dirty="0" smtClean="0"/>
              <a:t>νόμος,</a:t>
            </a:r>
            <a:endParaRPr lang="el-GR" sz="2700" dirty="0"/>
          </a:p>
          <a:p>
            <a:r>
              <a:rPr lang="el-GR" sz="2700" dirty="0"/>
              <a:t>γ)το νομοσχέδιο επιβαρύνει έμμεσα ή άμεσα τον προϋπολογισμό του </a:t>
            </a:r>
            <a:r>
              <a:rPr lang="el-GR" sz="2700" dirty="0" smtClean="0"/>
              <a:t>κράτους.</a:t>
            </a:r>
            <a:endParaRPr lang="el-GR" sz="2700" dirty="0"/>
          </a:p>
          <a:p>
            <a:endParaRPr lang="el-GR" sz="2700" dirty="0"/>
          </a:p>
          <a:p>
            <a:r>
              <a:rPr lang="el-GR" sz="3200" dirty="0"/>
              <a:t>Σωστή </a:t>
            </a:r>
            <a:r>
              <a:rPr lang="el-GR" sz="3200" dirty="0" smtClean="0"/>
              <a:t>απάντηση:</a:t>
            </a:r>
            <a:endParaRPr lang="el-GR" sz="2700" dirty="0"/>
          </a:p>
        </p:txBody>
      </p:sp>
    </p:spTree>
    <p:extLst>
      <p:ext uri="{BB962C8B-B14F-4D97-AF65-F5344CB8AC3E}">
        <p14:creationId xmlns="" xmlns:p14="http://schemas.microsoft.com/office/powerpoint/2010/main" val="3065077801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C977D8CB-FD58-707D-6F99-F02FB718CC5A}"/>
              </a:ext>
            </a:extLst>
          </p:cNvPr>
          <p:cNvSpPr txBox="1"/>
          <p:nvPr/>
        </p:nvSpPr>
        <p:spPr>
          <a:xfrm>
            <a:off x="1381092" y="1428736"/>
            <a:ext cx="9406650" cy="403187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l-GR" sz="3200" dirty="0"/>
              <a:t>48η) </a:t>
            </a:r>
            <a:r>
              <a:rPr lang="el-GR" sz="3200" b="1" dirty="0"/>
              <a:t>Ρυθμιστής του πολιτεύματος είναι...</a:t>
            </a:r>
          </a:p>
          <a:p>
            <a:endParaRPr lang="el-GR" sz="3200" dirty="0"/>
          </a:p>
          <a:p>
            <a:r>
              <a:rPr lang="el-GR" sz="3200" dirty="0"/>
              <a:t>α)ο </a:t>
            </a:r>
            <a:r>
              <a:rPr lang="el-GR" sz="3200" dirty="0" smtClean="0"/>
              <a:t>Πρωθυπουργός,</a:t>
            </a:r>
            <a:endParaRPr lang="el-GR" sz="3200" dirty="0"/>
          </a:p>
          <a:p>
            <a:r>
              <a:rPr lang="el-GR" sz="3200" dirty="0"/>
              <a:t>β)ο </a:t>
            </a:r>
            <a:r>
              <a:rPr lang="el-GR" sz="3200" dirty="0" err="1" smtClean="0"/>
              <a:t>Π.τ.Δ</a:t>
            </a:r>
            <a:r>
              <a:rPr lang="el-GR" sz="3200" dirty="0" smtClean="0"/>
              <a:t>,</a:t>
            </a:r>
            <a:endParaRPr lang="el-GR" sz="3200" dirty="0"/>
          </a:p>
          <a:p>
            <a:r>
              <a:rPr lang="el-GR" sz="3200" dirty="0"/>
              <a:t>γ)η </a:t>
            </a:r>
            <a:r>
              <a:rPr lang="el-GR" sz="3200" dirty="0" smtClean="0"/>
              <a:t>Βουλή,</a:t>
            </a:r>
            <a:endParaRPr lang="el-GR" sz="3200" dirty="0"/>
          </a:p>
          <a:p>
            <a:r>
              <a:rPr lang="el-GR" sz="3200" dirty="0"/>
              <a:t>δ)ο </a:t>
            </a:r>
            <a:r>
              <a:rPr lang="el-GR" sz="3200" dirty="0" smtClean="0"/>
              <a:t>Λαός.</a:t>
            </a:r>
            <a:endParaRPr lang="el-GR" sz="3200" dirty="0"/>
          </a:p>
          <a:p>
            <a:endParaRPr lang="el-GR" sz="3200" dirty="0"/>
          </a:p>
          <a:p>
            <a:r>
              <a:rPr lang="el-GR" sz="3200" dirty="0"/>
              <a:t>Σωστή απάντηση: </a:t>
            </a:r>
          </a:p>
        </p:txBody>
      </p:sp>
    </p:spTree>
    <p:extLst>
      <p:ext uri="{BB962C8B-B14F-4D97-AF65-F5344CB8AC3E}">
        <p14:creationId xmlns="" xmlns:p14="http://schemas.microsoft.com/office/powerpoint/2010/main" val="40088098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0C8B1203-5C92-381F-5C37-C63180EAD41B}"/>
              </a:ext>
            </a:extLst>
          </p:cNvPr>
          <p:cNvSpPr txBox="1"/>
          <p:nvPr/>
        </p:nvSpPr>
        <p:spPr>
          <a:xfrm>
            <a:off x="2452662" y="951398"/>
            <a:ext cx="6929486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l-GR" sz="3200" dirty="0"/>
          </a:p>
          <a:p>
            <a:pPr algn="l"/>
            <a:r>
              <a:rPr lang="el-GR" sz="2800" dirty="0"/>
              <a:t>4</a:t>
            </a:r>
            <a:r>
              <a:rPr lang="el-GR" sz="2800" baseline="30000" dirty="0"/>
              <a:t>η</a:t>
            </a:r>
            <a:r>
              <a:rPr lang="el-GR" sz="2800" dirty="0"/>
              <a:t>) </a:t>
            </a:r>
            <a:r>
              <a:rPr lang="el-GR" sz="2800" b="1" dirty="0"/>
              <a:t>Στην ολιγαρχία…</a:t>
            </a:r>
          </a:p>
          <a:p>
            <a:pPr algn="l"/>
            <a:endParaRPr lang="el-GR" sz="2800" dirty="0"/>
          </a:p>
          <a:p>
            <a:pPr algn="l"/>
            <a:r>
              <a:rPr lang="el-GR" sz="2800" dirty="0"/>
              <a:t>α) πολλοί ασκούν την </a:t>
            </a:r>
            <a:r>
              <a:rPr lang="el-GR" sz="2800" dirty="0" smtClean="0"/>
              <a:t>εξουσία, </a:t>
            </a:r>
            <a:endParaRPr lang="el-GR" sz="2800" dirty="0"/>
          </a:p>
          <a:p>
            <a:pPr algn="l"/>
            <a:r>
              <a:rPr lang="el-GR" sz="2800" dirty="0"/>
              <a:t>β) μια μικρή ομάδα ασκεί την </a:t>
            </a:r>
            <a:r>
              <a:rPr lang="el-GR" sz="2800" dirty="0" smtClean="0"/>
              <a:t>εξουσία, </a:t>
            </a:r>
            <a:endParaRPr lang="el-GR" sz="2800" dirty="0"/>
          </a:p>
          <a:p>
            <a:pPr algn="l"/>
            <a:r>
              <a:rPr lang="el-GR" sz="2800" dirty="0"/>
              <a:t>γ) ένας ασκεί την </a:t>
            </a:r>
            <a:r>
              <a:rPr lang="el-GR" sz="2800" dirty="0" smtClean="0"/>
              <a:t>εξουσία.</a:t>
            </a:r>
            <a:endParaRPr lang="el-GR" sz="2800" dirty="0"/>
          </a:p>
          <a:p>
            <a:pPr algn="l"/>
            <a:endParaRPr lang="el-GR" sz="2800" dirty="0"/>
          </a:p>
          <a:p>
            <a:pPr algn="l"/>
            <a:r>
              <a:rPr lang="el-GR" sz="2800" dirty="0"/>
              <a:t>Σωστή απάντηση : </a:t>
            </a:r>
            <a:r>
              <a:rPr lang="el-GR" sz="2800" dirty="0" smtClean="0"/>
              <a:t> </a:t>
            </a:r>
            <a:endParaRPr lang="el-GR" sz="2800" dirty="0"/>
          </a:p>
          <a:p>
            <a:pPr algn="l"/>
            <a:endParaRPr lang="el-GR" sz="2800" dirty="0"/>
          </a:p>
          <a:p>
            <a:pPr algn="l"/>
            <a:endParaRPr lang="el-GR" sz="2800" dirty="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2A88CB48-9332-ED30-D8DD-4672F0EF8815}"/>
              </a:ext>
            </a:extLst>
          </p:cNvPr>
          <p:cNvSpPr txBox="1"/>
          <p:nvPr/>
        </p:nvSpPr>
        <p:spPr>
          <a:xfrm>
            <a:off x="952464" y="1142984"/>
            <a:ext cx="10216278" cy="452431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l-GR" sz="3200" dirty="0"/>
              <a:t>49η</a:t>
            </a:r>
            <a:r>
              <a:rPr lang="el-GR" sz="3200" dirty="0" smtClean="0"/>
              <a:t>) </a:t>
            </a:r>
            <a:r>
              <a:rPr lang="el-GR" sz="3200" b="1" dirty="0" smtClean="0"/>
              <a:t>Οι </a:t>
            </a:r>
            <a:r>
              <a:rPr lang="el-GR" sz="3200" b="1" dirty="0"/>
              <a:t>Υπουργοί ως μέλη της Κυβέρνησης μπορούν...</a:t>
            </a:r>
          </a:p>
          <a:p>
            <a:endParaRPr lang="el-GR" sz="3200" dirty="0"/>
          </a:p>
          <a:p>
            <a:r>
              <a:rPr lang="el-GR" sz="3200" dirty="0"/>
              <a:t>α)να προετοιμάζουν και να υποβάλουν νομοσχέδια προς συζήτηση </a:t>
            </a:r>
            <a:r>
              <a:rPr lang="el-GR" sz="3200" dirty="0" smtClean="0"/>
              <a:t>στη Βουλή,</a:t>
            </a:r>
            <a:endParaRPr lang="el-GR" sz="3200" dirty="0"/>
          </a:p>
          <a:p>
            <a:r>
              <a:rPr lang="el-GR" sz="3200" dirty="0"/>
              <a:t>β)να προΐστανται στο Υπουργικό </a:t>
            </a:r>
            <a:r>
              <a:rPr lang="el-GR" sz="3200" dirty="0" smtClean="0"/>
              <a:t>Συμβούλιο,</a:t>
            </a:r>
            <a:endParaRPr lang="el-GR" sz="3200" dirty="0"/>
          </a:p>
          <a:p>
            <a:r>
              <a:rPr lang="el-GR" sz="3200" dirty="0"/>
              <a:t>γ)να αποφασίζουν την αλλαγή του </a:t>
            </a:r>
            <a:r>
              <a:rPr lang="el-GR" sz="3200" dirty="0" smtClean="0"/>
              <a:t>Πρωθυπουργού.</a:t>
            </a:r>
            <a:endParaRPr lang="el-GR" sz="3200" dirty="0"/>
          </a:p>
          <a:p>
            <a:endParaRPr lang="el-GR" sz="3200" dirty="0"/>
          </a:p>
          <a:p>
            <a:r>
              <a:rPr lang="el-GR" sz="3200" dirty="0"/>
              <a:t>Σωστή απάντηση: </a:t>
            </a:r>
          </a:p>
        </p:txBody>
      </p:sp>
    </p:spTree>
    <p:extLst>
      <p:ext uri="{BB962C8B-B14F-4D97-AF65-F5344CB8AC3E}">
        <p14:creationId xmlns="" xmlns:p14="http://schemas.microsoft.com/office/powerpoint/2010/main" val="102086246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625E41D4-3BA5-ECB2-7391-C44FB0E7FC5B}"/>
              </a:ext>
            </a:extLst>
          </p:cNvPr>
          <p:cNvSpPr txBox="1"/>
          <p:nvPr/>
        </p:nvSpPr>
        <p:spPr>
          <a:xfrm>
            <a:off x="1881158" y="1500174"/>
            <a:ext cx="8351412" cy="353943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l-GR" sz="3200" dirty="0"/>
              <a:t>50η</a:t>
            </a:r>
            <a:r>
              <a:rPr lang="el-GR" sz="3200" dirty="0" smtClean="0"/>
              <a:t>) </a:t>
            </a:r>
            <a:r>
              <a:rPr lang="el-GR" sz="3200" b="1" dirty="0" smtClean="0"/>
              <a:t>Ο </a:t>
            </a:r>
            <a:r>
              <a:rPr lang="el-GR" sz="3200" b="1" dirty="0"/>
              <a:t>Πρωθυπουργός μπορεί...</a:t>
            </a:r>
          </a:p>
          <a:p>
            <a:endParaRPr lang="el-GR" sz="3200" dirty="0"/>
          </a:p>
          <a:p>
            <a:r>
              <a:rPr lang="el-GR" sz="3200" dirty="0"/>
              <a:t>α)να διαλύσει την </a:t>
            </a:r>
            <a:r>
              <a:rPr lang="el-GR" sz="3200" dirty="0" smtClean="0"/>
              <a:t>Βουλή,</a:t>
            </a:r>
            <a:endParaRPr lang="el-GR" sz="3200" dirty="0"/>
          </a:p>
          <a:p>
            <a:r>
              <a:rPr lang="el-GR" sz="3200" dirty="0" smtClean="0"/>
              <a:t>β)να </a:t>
            </a:r>
            <a:r>
              <a:rPr lang="el-GR" sz="3200" dirty="0"/>
              <a:t>διευθύνει τις εργασίες της </a:t>
            </a:r>
            <a:r>
              <a:rPr lang="el-GR" sz="3200" dirty="0" smtClean="0"/>
              <a:t>Βουλής,</a:t>
            </a:r>
            <a:endParaRPr lang="el-GR" sz="3200" dirty="0"/>
          </a:p>
          <a:p>
            <a:r>
              <a:rPr lang="el-GR" sz="3200" dirty="0"/>
              <a:t>γ)να ανασχηματίσει την </a:t>
            </a:r>
            <a:r>
              <a:rPr lang="el-GR" sz="3200" dirty="0" smtClean="0"/>
              <a:t>Κυβέρνηση.</a:t>
            </a:r>
            <a:endParaRPr lang="el-GR" sz="3200" dirty="0"/>
          </a:p>
          <a:p>
            <a:endParaRPr lang="el-GR" sz="3200" dirty="0"/>
          </a:p>
          <a:p>
            <a:r>
              <a:rPr lang="el-GR" sz="3200" dirty="0"/>
              <a:t>Σωστή απάντηση: </a:t>
            </a:r>
          </a:p>
        </p:txBody>
      </p:sp>
    </p:spTree>
    <p:extLst>
      <p:ext uri="{BB962C8B-B14F-4D97-AF65-F5344CB8AC3E}">
        <p14:creationId xmlns="" xmlns:p14="http://schemas.microsoft.com/office/powerpoint/2010/main" val="2211730532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8075BBCE-7A93-944C-0E90-5F796015E0A8}"/>
              </a:ext>
            </a:extLst>
          </p:cNvPr>
          <p:cNvSpPr txBox="1"/>
          <p:nvPr/>
        </p:nvSpPr>
        <p:spPr>
          <a:xfrm>
            <a:off x="1952596" y="1071546"/>
            <a:ext cx="8171118" cy="403187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l-GR" sz="3200" dirty="0"/>
              <a:t>51η) </a:t>
            </a:r>
            <a:r>
              <a:rPr lang="el-GR" sz="3200" b="1" dirty="0"/>
              <a:t>Ο </a:t>
            </a:r>
            <a:r>
              <a:rPr lang="el-GR" sz="3200" b="1" dirty="0" err="1"/>
              <a:t>Π.τ.Δ</a:t>
            </a:r>
            <a:r>
              <a:rPr lang="el-GR" sz="3200" b="1" dirty="0"/>
              <a:t>. έχει το δικαίωμα...</a:t>
            </a:r>
          </a:p>
          <a:p>
            <a:endParaRPr lang="el-GR" sz="3200" dirty="0"/>
          </a:p>
          <a:p>
            <a:r>
              <a:rPr lang="el-GR" sz="3200" dirty="0"/>
              <a:t>α)να διαλύσει την </a:t>
            </a:r>
            <a:r>
              <a:rPr lang="el-GR" sz="3200" dirty="0" smtClean="0"/>
              <a:t>Βουλή,</a:t>
            </a:r>
            <a:endParaRPr lang="el-GR" sz="3200" dirty="0"/>
          </a:p>
          <a:p>
            <a:r>
              <a:rPr lang="el-GR" sz="3200" dirty="0"/>
              <a:t>β)να εγκρίνει και να δημοσιεύσει τους ψηφισμένους νόμους στην </a:t>
            </a:r>
            <a:r>
              <a:rPr lang="el-GR" sz="3200" dirty="0" err="1"/>
              <a:t>Ε.τ.Κ</a:t>
            </a:r>
            <a:r>
              <a:rPr lang="el-GR" sz="3200" dirty="0" smtClean="0"/>
              <a:t>.,</a:t>
            </a:r>
            <a:endParaRPr lang="el-GR" sz="3200" dirty="0"/>
          </a:p>
          <a:p>
            <a:r>
              <a:rPr lang="el-GR" sz="3200" dirty="0"/>
              <a:t>γ)να εκλέγεται για περισσότερες </a:t>
            </a:r>
            <a:r>
              <a:rPr lang="el-GR" sz="3200" dirty="0" smtClean="0"/>
              <a:t>θητείες.</a:t>
            </a:r>
            <a:endParaRPr lang="el-GR" sz="3200" dirty="0"/>
          </a:p>
          <a:p>
            <a:endParaRPr lang="el-GR" sz="3200" dirty="0"/>
          </a:p>
          <a:p>
            <a:r>
              <a:rPr lang="el-GR" sz="3200" dirty="0"/>
              <a:t>Σωστή απάντηση: </a:t>
            </a:r>
          </a:p>
        </p:txBody>
      </p:sp>
    </p:spTree>
    <p:extLst>
      <p:ext uri="{BB962C8B-B14F-4D97-AF65-F5344CB8AC3E}">
        <p14:creationId xmlns="" xmlns:p14="http://schemas.microsoft.com/office/powerpoint/2010/main" val="1783432108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071C8CFE-CE1F-4E32-BCB4-C6FBC9A9CC9B}"/>
              </a:ext>
            </a:extLst>
          </p:cNvPr>
          <p:cNvSpPr txBox="1"/>
          <p:nvPr/>
        </p:nvSpPr>
        <p:spPr>
          <a:xfrm>
            <a:off x="664029" y="381000"/>
            <a:ext cx="10428513" cy="403187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l-GR" sz="3200" dirty="0"/>
              <a:t>52η</a:t>
            </a:r>
            <a:r>
              <a:rPr lang="el-GR" sz="3200" dirty="0" smtClean="0"/>
              <a:t>) </a:t>
            </a:r>
            <a:r>
              <a:rPr lang="el-GR" sz="3200" b="1" dirty="0" smtClean="0"/>
              <a:t>Με </a:t>
            </a:r>
            <a:r>
              <a:rPr lang="el-GR" sz="3200" b="1" dirty="0"/>
              <a:t>βάση την αρχή της λαϊκής κυριαρχίας, πηγή όλων των εξουσιών είναι...</a:t>
            </a:r>
          </a:p>
          <a:p>
            <a:endParaRPr lang="el-GR" sz="3200" dirty="0"/>
          </a:p>
          <a:p>
            <a:r>
              <a:rPr lang="el-GR" sz="3200" dirty="0"/>
              <a:t>α)ο </a:t>
            </a:r>
            <a:r>
              <a:rPr lang="el-GR" sz="3200" dirty="0" smtClean="0"/>
              <a:t>βασιλιάς,</a:t>
            </a:r>
            <a:endParaRPr lang="el-GR" sz="3200" dirty="0"/>
          </a:p>
          <a:p>
            <a:r>
              <a:rPr lang="el-GR" sz="3200" dirty="0"/>
              <a:t>β)ο </a:t>
            </a:r>
            <a:r>
              <a:rPr lang="el-GR" sz="3200" dirty="0" smtClean="0"/>
              <a:t>λαός,</a:t>
            </a:r>
            <a:endParaRPr lang="el-GR" sz="3200" dirty="0"/>
          </a:p>
          <a:p>
            <a:r>
              <a:rPr lang="el-GR" sz="3200" dirty="0"/>
              <a:t>γ)ο </a:t>
            </a:r>
            <a:r>
              <a:rPr lang="el-GR" sz="3200" dirty="0" err="1"/>
              <a:t>Π.τ.Δ</a:t>
            </a:r>
            <a:r>
              <a:rPr lang="el-GR" sz="3200" dirty="0"/>
              <a:t>.</a:t>
            </a:r>
          </a:p>
          <a:p>
            <a:endParaRPr lang="el-GR" sz="3200" dirty="0"/>
          </a:p>
          <a:p>
            <a:r>
              <a:rPr lang="el-GR" sz="3200" dirty="0"/>
              <a:t>Σωστή απάντηση: </a:t>
            </a:r>
          </a:p>
        </p:txBody>
      </p:sp>
    </p:spTree>
    <p:extLst>
      <p:ext uri="{BB962C8B-B14F-4D97-AF65-F5344CB8AC3E}">
        <p14:creationId xmlns="" xmlns:p14="http://schemas.microsoft.com/office/powerpoint/2010/main" val="3015777962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FC55F845-54A6-D97B-666E-533BF52599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0857" y="1000108"/>
            <a:ext cx="10455625" cy="4544123"/>
          </a:xfrm>
        </p:spPr>
        <p:txBody>
          <a:bodyPr>
            <a:normAutofit/>
          </a:bodyPr>
          <a:lstStyle/>
          <a:p>
            <a:r>
              <a:rPr lang="el-GR" sz="3200" dirty="0">
                <a:latin typeface="Arial"/>
              </a:rPr>
              <a:t>53η) </a:t>
            </a:r>
            <a:r>
              <a:rPr lang="el-GR" sz="3200" b="1" dirty="0">
                <a:latin typeface="Arial"/>
              </a:rPr>
              <a:t>Η αρχή της δεδηλωμένης καθιερώθηκε...</a:t>
            </a:r>
            <a:br>
              <a:rPr lang="el-GR" sz="3200" b="1" dirty="0">
                <a:latin typeface="Arial"/>
              </a:rPr>
            </a:br>
            <a:r>
              <a:rPr lang="el-GR" sz="3200" dirty="0">
                <a:latin typeface="Arial"/>
              </a:rPr>
              <a:t/>
            </a:r>
            <a:br>
              <a:rPr lang="el-GR" sz="3200" dirty="0">
                <a:latin typeface="Arial"/>
              </a:rPr>
            </a:br>
            <a:r>
              <a:rPr lang="el-GR" sz="3200" dirty="0">
                <a:latin typeface="Arial"/>
              </a:rPr>
              <a:t>α)το 1975</a:t>
            </a:r>
            <a:br>
              <a:rPr lang="el-GR" sz="3200" dirty="0">
                <a:latin typeface="Arial"/>
              </a:rPr>
            </a:br>
            <a:r>
              <a:rPr lang="el-GR" sz="3200" dirty="0">
                <a:latin typeface="Arial"/>
              </a:rPr>
              <a:t>β)το 1875</a:t>
            </a:r>
            <a:br>
              <a:rPr lang="el-GR" sz="3200" dirty="0">
                <a:latin typeface="Arial"/>
              </a:rPr>
            </a:br>
            <a:r>
              <a:rPr lang="el-GR" sz="3200" dirty="0">
                <a:latin typeface="Arial"/>
              </a:rPr>
              <a:t>γ)το 1864</a:t>
            </a:r>
            <a:br>
              <a:rPr lang="el-GR" sz="3200" dirty="0">
                <a:latin typeface="Arial"/>
              </a:rPr>
            </a:br>
            <a:r>
              <a:rPr lang="el-GR" sz="3200" dirty="0">
                <a:latin typeface="Arial"/>
              </a:rPr>
              <a:t/>
            </a:r>
            <a:br>
              <a:rPr lang="el-GR" sz="3200" dirty="0">
                <a:latin typeface="Arial"/>
              </a:rPr>
            </a:br>
            <a:r>
              <a:rPr lang="el-GR" sz="3200" dirty="0">
                <a:latin typeface="Arial"/>
              </a:rPr>
              <a:t>Σωστή απάντηση: </a:t>
            </a:r>
            <a:br>
              <a:rPr lang="el-GR" sz="3200" dirty="0">
                <a:latin typeface="Arial"/>
              </a:rPr>
            </a:br>
            <a:r>
              <a:rPr lang="el-GR" sz="3200" dirty="0">
                <a:latin typeface="Arial"/>
              </a:rPr>
              <a:t/>
            </a:r>
            <a:br>
              <a:rPr lang="el-GR" sz="3200" dirty="0">
                <a:latin typeface="Arial"/>
              </a:rPr>
            </a:br>
            <a:r>
              <a:rPr lang="el-GR" sz="3200" dirty="0">
                <a:latin typeface="Arial"/>
              </a:rPr>
              <a:t/>
            </a:r>
            <a:br>
              <a:rPr lang="el-GR" sz="3200" dirty="0">
                <a:latin typeface="Arial"/>
              </a:rPr>
            </a:br>
            <a:endParaRPr lang="el-GR" sz="3200" dirty="0">
              <a:latin typeface="Arial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42922834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22E789EE-8449-C4EC-6BDB-31A29C28E1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6778" y="365125"/>
            <a:ext cx="10001320" cy="6017305"/>
          </a:xfrm>
        </p:spPr>
        <p:txBody>
          <a:bodyPr>
            <a:normAutofit/>
          </a:bodyPr>
          <a:lstStyle/>
          <a:p>
            <a:r>
              <a:rPr lang="el-GR" sz="3200" dirty="0" smtClean="0">
                <a:latin typeface="Arial"/>
                <a:cs typeface="Arial"/>
              </a:rPr>
              <a:t>54</a:t>
            </a:r>
            <a:r>
              <a:rPr lang="el-GR" sz="3200" baseline="30000" dirty="0" smtClean="0">
                <a:latin typeface="Arial"/>
                <a:cs typeface="Arial"/>
              </a:rPr>
              <a:t>η</a:t>
            </a:r>
            <a:r>
              <a:rPr lang="el-GR" sz="3200" dirty="0" smtClean="0">
                <a:latin typeface="Arial"/>
                <a:cs typeface="Arial"/>
              </a:rPr>
              <a:t>) </a:t>
            </a:r>
            <a:r>
              <a:rPr lang="el-GR" sz="3200" b="1" dirty="0" smtClean="0">
                <a:latin typeface="Arial"/>
                <a:cs typeface="Arial"/>
              </a:rPr>
              <a:t>Την </a:t>
            </a:r>
            <a:r>
              <a:rPr lang="el-GR" sz="3200" b="1" dirty="0">
                <a:latin typeface="Arial"/>
                <a:cs typeface="Arial"/>
              </a:rPr>
              <a:t>αρχή της δεδηλωμένης επέβαλε...</a:t>
            </a:r>
            <a:br>
              <a:rPr lang="el-GR" sz="3200" b="1" dirty="0">
                <a:latin typeface="Arial"/>
                <a:cs typeface="Arial"/>
              </a:rPr>
            </a:br>
            <a:r>
              <a:rPr lang="el-GR" sz="3200" dirty="0">
                <a:latin typeface="Arial"/>
                <a:cs typeface="Arial"/>
              </a:rPr>
              <a:t/>
            </a:r>
            <a:br>
              <a:rPr lang="el-GR" sz="3200" dirty="0">
                <a:latin typeface="Arial"/>
                <a:cs typeface="Arial"/>
              </a:rPr>
            </a:br>
            <a:r>
              <a:rPr lang="el-GR" sz="3200" dirty="0">
                <a:latin typeface="Arial"/>
                <a:cs typeface="Arial"/>
              </a:rPr>
              <a:t>α)ο βασιλιάς Γεώργιος Α' στον Χαρίλαο </a:t>
            </a:r>
            <a:r>
              <a:rPr lang="el-GR" sz="3200" dirty="0" smtClean="0">
                <a:latin typeface="Arial"/>
                <a:cs typeface="Arial"/>
              </a:rPr>
              <a:t>Τρικούπη,</a:t>
            </a:r>
            <a:r>
              <a:rPr lang="el-GR" sz="3200" dirty="0">
                <a:latin typeface="Arial"/>
                <a:cs typeface="Arial"/>
              </a:rPr>
              <a:t/>
            </a:r>
            <a:br>
              <a:rPr lang="el-GR" sz="3200" dirty="0">
                <a:latin typeface="Arial"/>
                <a:cs typeface="Arial"/>
              </a:rPr>
            </a:br>
            <a:r>
              <a:rPr lang="el-GR" sz="3200" dirty="0">
                <a:latin typeface="Arial"/>
                <a:cs typeface="Arial"/>
              </a:rPr>
              <a:t>β)ο Χαρίλαος Τρικούπης στον βασιλιά Γεώργιο </a:t>
            </a:r>
            <a:r>
              <a:rPr lang="el-GR" sz="3200" dirty="0" smtClean="0">
                <a:latin typeface="Arial"/>
                <a:cs typeface="Arial"/>
              </a:rPr>
              <a:t>Α‘,</a:t>
            </a:r>
            <a:r>
              <a:rPr lang="el-GR" sz="3200" dirty="0">
                <a:latin typeface="Arial"/>
                <a:cs typeface="Arial"/>
              </a:rPr>
              <a:t/>
            </a:r>
            <a:br>
              <a:rPr lang="el-GR" sz="3200" dirty="0">
                <a:latin typeface="Arial"/>
                <a:cs typeface="Arial"/>
              </a:rPr>
            </a:br>
            <a:r>
              <a:rPr lang="el-GR" sz="3200" dirty="0">
                <a:latin typeface="Arial"/>
                <a:cs typeface="Arial"/>
              </a:rPr>
              <a:t>γ)ο βασιλιάς Κων/</a:t>
            </a:r>
            <a:r>
              <a:rPr lang="el-GR" sz="3200" dirty="0" err="1">
                <a:latin typeface="Arial"/>
                <a:cs typeface="Arial"/>
              </a:rPr>
              <a:t>ντίνος</a:t>
            </a:r>
            <a:r>
              <a:rPr lang="el-GR" sz="3200" dirty="0">
                <a:latin typeface="Arial"/>
                <a:cs typeface="Arial"/>
              </a:rPr>
              <a:t> στον Ελευθέριο </a:t>
            </a:r>
            <a:r>
              <a:rPr lang="el-GR" sz="3200" dirty="0" smtClean="0">
                <a:latin typeface="Arial"/>
                <a:cs typeface="Arial"/>
              </a:rPr>
              <a:t>Βενιζέλο.</a:t>
            </a:r>
            <a:r>
              <a:rPr lang="el-GR" sz="3200" dirty="0">
                <a:latin typeface="Arial"/>
                <a:cs typeface="Arial"/>
              </a:rPr>
              <a:t/>
            </a:r>
            <a:br>
              <a:rPr lang="el-GR" sz="3200" dirty="0">
                <a:latin typeface="Arial"/>
                <a:cs typeface="Arial"/>
              </a:rPr>
            </a:br>
            <a:r>
              <a:rPr lang="el-GR" sz="3200" dirty="0">
                <a:latin typeface="Arial"/>
                <a:cs typeface="Arial"/>
              </a:rPr>
              <a:t/>
            </a:r>
            <a:br>
              <a:rPr lang="el-GR" sz="3200" dirty="0">
                <a:latin typeface="Arial"/>
                <a:cs typeface="Arial"/>
              </a:rPr>
            </a:br>
            <a:r>
              <a:rPr lang="el-GR" sz="3200" dirty="0">
                <a:latin typeface="Arial"/>
                <a:cs typeface="Arial"/>
              </a:rPr>
              <a:t>Σωστή απάντηση: </a:t>
            </a:r>
            <a:br>
              <a:rPr lang="el-GR" sz="3200" dirty="0">
                <a:latin typeface="Arial"/>
                <a:cs typeface="Arial"/>
              </a:rPr>
            </a:br>
            <a:endParaRPr lang="el-GR" sz="32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3314951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93BC8E90-59CB-B8C6-22B6-EAF74D9D5430}"/>
              </a:ext>
            </a:extLst>
          </p:cNvPr>
          <p:cNvSpPr txBox="1"/>
          <p:nvPr/>
        </p:nvSpPr>
        <p:spPr>
          <a:xfrm>
            <a:off x="1309654" y="1500174"/>
            <a:ext cx="9429816" cy="353943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l-GR" sz="3200" dirty="0"/>
              <a:t>55η) </a:t>
            </a:r>
            <a:r>
              <a:rPr lang="el-GR" sz="3200" b="1" dirty="0"/>
              <a:t>Η αρχή της δεδηλωμένης οδήγησε...</a:t>
            </a:r>
          </a:p>
          <a:p>
            <a:endParaRPr lang="el-GR" sz="3200" b="1" dirty="0"/>
          </a:p>
          <a:p>
            <a:r>
              <a:rPr lang="el-GR" sz="3200" dirty="0"/>
              <a:t>α)στον </a:t>
            </a:r>
            <a:r>
              <a:rPr lang="el-GR" sz="3200" dirty="0" smtClean="0"/>
              <a:t>πολυκομματισμό,</a:t>
            </a:r>
            <a:endParaRPr lang="el-GR" sz="3200" dirty="0"/>
          </a:p>
          <a:p>
            <a:r>
              <a:rPr lang="el-GR" sz="3200" dirty="0" smtClean="0"/>
              <a:t>β)στο δικομματισμό,</a:t>
            </a:r>
            <a:endParaRPr lang="el-GR" sz="3200" dirty="0"/>
          </a:p>
          <a:p>
            <a:r>
              <a:rPr lang="el-GR" sz="3200" dirty="0" smtClean="0"/>
              <a:t>γ)στη μοναρχία.</a:t>
            </a:r>
            <a:endParaRPr lang="el-GR" sz="3200" dirty="0"/>
          </a:p>
          <a:p>
            <a:endParaRPr lang="el-GR" sz="3200" dirty="0"/>
          </a:p>
          <a:p>
            <a:r>
              <a:rPr lang="el-GR" sz="3200" dirty="0"/>
              <a:t>Σωστή απάντηση: </a:t>
            </a:r>
          </a:p>
        </p:txBody>
      </p:sp>
    </p:spTree>
    <p:extLst>
      <p:ext uri="{BB962C8B-B14F-4D97-AF65-F5344CB8AC3E}">
        <p14:creationId xmlns="" xmlns:p14="http://schemas.microsoft.com/office/powerpoint/2010/main" val="2075109184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00C6627A-262E-DFA1-5C7E-A4E1BD2B5868}"/>
              </a:ext>
            </a:extLst>
          </p:cNvPr>
          <p:cNvSpPr txBox="1"/>
          <p:nvPr/>
        </p:nvSpPr>
        <p:spPr>
          <a:xfrm>
            <a:off x="1452530" y="1500174"/>
            <a:ext cx="9259012" cy="353943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l-GR" sz="3200" dirty="0"/>
              <a:t>56η) </a:t>
            </a:r>
            <a:r>
              <a:rPr lang="el-GR" sz="3200" b="1" dirty="0"/>
              <a:t>Κοινοβουλευτικός έλεγχος είναι...</a:t>
            </a:r>
          </a:p>
          <a:p>
            <a:endParaRPr lang="el-GR" sz="3200" dirty="0"/>
          </a:p>
          <a:p>
            <a:r>
              <a:rPr lang="el-GR" sz="3200" dirty="0"/>
              <a:t>α) έλεγχος Υπουργού προς </a:t>
            </a:r>
            <a:r>
              <a:rPr lang="el-GR" sz="3200" dirty="0" smtClean="0"/>
              <a:t>βουλευτές,</a:t>
            </a:r>
            <a:endParaRPr lang="el-GR" sz="3200" dirty="0"/>
          </a:p>
          <a:p>
            <a:r>
              <a:rPr lang="el-GR" sz="3200" dirty="0"/>
              <a:t>β) έλεγχος </a:t>
            </a:r>
            <a:r>
              <a:rPr lang="el-GR" sz="3200" dirty="0" smtClean="0"/>
              <a:t>βουλευτή/</a:t>
            </a:r>
            <a:r>
              <a:rPr lang="el-GR" sz="3200" dirty="0" err="1" smtClean="0"/>
              <a:t>ών</a:t>
            </a:r>
            <a:r>
              <a:rPr lang="el-GR" sz="3200" dirty="0" smtClean="0"/>
              <a:t> </a:t>
            </a:r>
            <a:r>
              <a:rPr lang="el-GR" sz="3200" dirty="0"/>
              <a:t>προς </a:t>
            </a:r>
            <a:r>
              <a:rPr lang="el-GR" sz="3200" dirty="0" smtClean="0"/>
              <a:t>Υπουργό,</a:t>
            </a:r>
            <a:endParaRPr lang="el-GR" sz="3200" dirty="0"/>
          </a:p>
          <a:p>
            <a:r>
              <a:rPr lang="el-GR" sz="3200" dirty="0"/>
              <a:t>γ) έλεγχος </a:t>
            </a:r>
            <a:r>
              <a:rPr lang="el-GR" sz="3200" dirty="0" err="1"/>
              <a:t>Π.τ.Δ</a:t>
            </a:r>
            <a:r>
              <a:rPr lang="el-GR" sz="3200" dirty="0"/>
              <a:t>. </a:t>
            </a:r>
            <a:r>
              <a:rPr lang="el-GR" sz="3200" dirty="0" smtClean="0"/>
              <a:t>προς τη Βουλή.</a:t>
            </a:r>
            <a:endParaRPr lang="el-GR" sz="3200" dirty="0"/>
          </a:p>
          <a:p>
            <a:endParaRPr lang="el-GR" sz="3200" dirty="0"/>
          </a:p>
          <a:p>
            <a:r>
              <a:rPr lang="el-GR" sz="3200" dirty="0"/>
              <a:t>Σωστή απάντηση: </a:t>
            </a:r>
          </a:p>
        </p:txBody>
      </p:sp>
    </p:spTree>
    <p:extLst>
      <p:ext uri="{BB962C8B-B14F-4D97-AF65-F5344CB8AC3E}">
        <p14:creationId xmlns="" xmlns:p14="http://schemas.microsoft.com/office/powerpoint/2010/main" val="1479765997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49FCD0B9-DE6B-136D-32C0-74A08F49AEE2}"/>
              </a:ext>
            </a:extLst>
          </p:cNvPr>
          <p:cNvSpPr txBox="1"/>
          <p:nvPr/>
        </p:nvSpPr>
        <p:spPr>
          <a:xfrm>
            <a:off x="1095340" y="1428736"/>
            <a:ext cx="9899231" cy="353943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l-GR" sz="3200" dirty="0"/>
              <a:t>57η) </a:t>
            </a:r>
            <a:r>
              <a:rPr lang="el-GR" sz="3200" b="1" dirty="0"/>
              <a:t>Ο κοινοβουλευτικός έλεγχος ασκείται...</a:t>
            </a:r>
          </a:p>
          <a:p>
            <a:endParaRPr lang="el-GR" sz="3200" dirty="0"/>
          </a:p>
          <a:p>
            <a:r>
              <a:rPr lang="el-GR" sz="3200" dirty="0"/>
              <a:t>α)1 φορά την εβδομάδα (Πέμπτη)</a:t>
            </a:r>
          </a:p>
          <a:p>
            <a:r>
              <a:rPr lang="el-GR" sz="3200" dirty="0"/>
              <a:t>β)2 φορές την εβδομάδα (Τρίτη, Παρασκευή)</a:t>
            </a:r>
          </a:p>
          <a:p>
            <a:r>
              <a:rPr lang="el-GR" sz="3200" dirty="0"/>
              <a:t>γ)1 φορά τον μήνα (οποιαδήποτε μέρα)</a:t>
            </a:r>
          </a:p>
          <a:p>
            <a:endParaRPr lang="el-GR" sz="3200" dirty="0"/>
          </a:p>
          <a:p>
            <a:r>
              <a:rPr lang="el-GR" sz="3200" dirty="0"/>
              <a:t>Σωστή απάντηση: </a:t>
            </a:r>
          </a:p>
        </p:txBody>
      </p:sp>
    </p:spTree>
    <p:extLst>
      <p:ext uri="{BB962C8B-B14F-4D97-AF65-F5344CB8AC3E}">
        <p14:creationId xmlns="" xmlns:p14="http://schemas.microsoft.com/office/powerpoint/2010/main" val="3546858121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40D76461-652D-AE61-D759-144E43805404}"/>
              </a:ext>
            </a:extLst>
          </p:cNvPr>
          <p:cNvSpPr txBox="1"/>
          <p:nvPr/>
        </p:nvSpPr>
        <p:spPr>
          <a:xfrm>
            <a:off x="1523968" y="1142984"/>
            <a:ext cx="9133146" cy="353943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l-GR" sz="3200" dirty="0"/>
              <a:t>58η) </a:t>
            </a:r>
            <a:r>
              <a:rPr lang="el-GR" sz="3200" b="1" dirty="0"/>
              <a:t>Επερωτήσεις είναι...</a:t>
            </a:r>
          </a:p>
          <a:p>
            <a:endParaRPr lang="el-GR" sz="3200" dirty="0"/>
          </a:p>
          <a:p>
            <a:r>
              <a:rPr lang="el-GR" sz="3200" dirty="0"/>
              <a:t>α) αρχικές ερωτήσεις</a:t>
            </a:r>
          </a:p>
          <a:p>
            <a:r>
              <a:rPr lang="el-GR" sz="3200" dirty="0"/>
              <a:t>β) επίκουρες ερωτήσεις</a:t>
            </a:r>
          </a:p>
          <a:p>
            <a:r>
              <a:rPr lang="el-GR" sz="3200" dirty="0"/>
              <a:t>γ) επιπλέον διευκρινιστικές</a:t>
            </a:r>
          </a:p>
          <a:p>
            <a:endParaRPr lang="el-GR" sz="3200" dirty="0"/>
          </a:p>
          <a:p>
            <a:r>
              <a:rPr lang="el-GR" sz="3200" dirty="0"/>
              <a:t>Σωστή απάντηση: </a:t>
            </a:r>
          </a:p>
        </p:txBody>
      </p:sp>
    </p:spTree>
    <p:extLst>
      <p:ext uri="{BB962C8B-B14F-4D97-AF65-F5344CB8AC3E}">
        <p14:creationId xmlns="" xmlns:p14="http://schemas.microsoft.com/office/powerpoint/2010/main" val="35912983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989F83DB-B88D-06EA-8211-499D9A950929}"/>
              </a:ext>
            </a:extLst>
          </p:cNvPr>
          <p:cNvSpPr txBox="1"/>
          <p:nvPr/>
        </p:nvSpPr>
        <p:spPr>
          <a:xfrm>
            <a:off x="1059656" y="1214422"/>
            <a:ext cx="9798844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l-GR" sz="3200" dirty="0"/>
              <a:t>5</a:t>
            </a:r>
            <a:r>
              <a:rPr lang="el-GR" sz="3200" baseline="30000" dirty="0"/>
              <a:t>η</a:t>
            </a:r>
            <a:r>
              <a:rPr lang="el-GR" sz="3200" dirty="0"/>
              <a:t>) </a:t>
            </a:r>
            <a:r>
              <a:rPr lang="el-GR" sz="3200" b="1" dirty="0" smtClean="0"/>
              <a:t>Στη </a:t>
            </a:r>
            <a:r>
              <a:rPr lang="el-GR" sz="3200" b="1" dirty="0"/>
              <a:t>δημοκρατία η εξουσία ασκείται…</a:t>
            </a:r>
          </a:p>
          <a:p>
            <a:pPr algn="l"/>
            <a:endParaRPr lang="el-GR" sz="3200" dirty="0"/>
          </a:p>
          <a:p>
            <a:pPr algn="l"/>
            <a:r>
              <a:rPr lang="el-GR" sz="3200" dirty="0"/>
              <a:t>α) με αυταρχικό και βίαιο </a:t>
            </a:r>
            <a:r>
              <a:rPr lang="el-GR" sz="3200" dirty="0" smtClean="0"/>
              <a:t>τρόπο, </a:t>
            </a:r>
            <a:endParaRPr lang="el-GR" sz="3200" dirty="0"/>
          </a:p>
          <a:p>
            <a:pPr algn="l"/>
            <a:r>
              <a:rPr lang="el-GR" sz="3200" dirty="0"/>
              <a:t>β) με την συγκέντρωση των εξουσιών στα χέρια </a:t>
            </a:r>
            <a:r>
              <a:rPr lang="el-GR" sz="3200" dirty="0" smtClean="0"/>
              <a:t>ενός, </a:t>
            </a:r>
            <a:endParaRPr lang="el-GR" sz="3200" dirty="0"/>
          </a:p>
          <a:p>
            <a:pPr algn="l"/>
            <a:r>
              <a:rPr lang="el-GR" sz="3200" dirty="0"/>
              <a:t>γ) ανώτατο όργανο του κράτους είναι ο </a:t>
            </a:r>
            <a:r>
              <a:rPr lang="el-GR" sz="3200" dirty="0" smtClean="0"/>
              <a:t>λαός. </a:t>
            </a:r>
            <a:endParaRPr lang="el-GR" sz="3200" dirty="0"/>
          </a:p>
          <a:p>
            <a:pPr algn="l"/>
            <a:endParaRPr lang="el-GR" sz="3200" dirty="0"/>
          </a:p>
          <a:p>
            <a:pPr algn="l"/>
            <a:r>
              <a:rPr lang="el-GR" sz="3200" dirty="0"/>
              <a:t>Σωστή απάντηση : </a:t>
            </a:r>
            <a:r>
              <a:rPr lang="el-GR" sz="3200" dirty="0" smtClean="0"/>
              <a:t> </a:t>
            </a:r>
            <a:endParaRPr lang="el-GR" sz="3200" dirty="0"/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651A550D-28B3-DC81-AE57-F16064AE3314}"/>
              </a:ext>
            </a:extLst>
          </p:cNvPr>
          <p:cNvSpPr txBox="1"/>
          <p:nvPr/>
        </p:nvSpPr>
        <p:spPr>
          <a:xfrm>
            <a:off x="881026" y="1357298"/>
            <a:ext cx="10394096" cy="40318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sz="3200" dirty="0" err="1">
                <a:effectLst/>
                <a:latin typeface="+mn-lt"/>
              </a:rPr>
              <a:t>59</a:t>
            </a:r>
            <a:r>
              <a:rPr lang="el-GR" sz="3200" baseline="30000" dirty="0" err="1">
                <a:effectLst/>
                <a:latin typeface="+mn-lt"/>
              </a:rPr>
              <a:t>η</a:t>
            </a:r>
            <a:r>
              <a:rPr lang="el-GR" sz="3200" dirty="0">
                <a:effectLst/>
                <a:latin typeface="+mn-lt"/>
              </a:rPr>
              <a:t>) </a:t>
            </a:r>
            <a:r>
              <a:rPr lang="el-GR" sz="3200" b="1" dirty="0">
                <a:effectLst/>
                <a:latin typeface="+mn-lt"/>
              </a:rPr>
              <a:t>Κείμενο-Πρόταση δυσπιστίας συντάσσεται από:</a:t>
            </a:r>
          </a:p>
          <a:p>
            <a:endParaRPr lang="el-GR" sz="3200" dirty="0">
              <a:latin typeface="+mn-lt"/>
            </a:endParaRPr>
          </a:p>
          <a:p>
            <a:r>
              <a:rPr lang="el-GR" sz="3200" dirty="0">
                <a:latin typeface="+mn-lt"/>
              </a:rPr>
              <a:t>α</a:t>
            </a:r>
            <a:r>
              <a:rPr lang="el-GR" sz="3200" dirty="0">
                <a:effectLst/>
                <a:latin typeface="+mn-lt"/>
              </a:rPr>
              <a:t>)50 </a:t>
            </a:r>
            <a:r>
              <a:rPr lang="el-GR" sz="3200" dirty="0" smtClean="0">
                <a:effectLst/>
                <a:latin typeface="+mn-lt"/>
              </a:rPr>
              <a:t>βουλευτές τουλάχιστον,</a:t>
            </a:r>
            <a:endParaRPr lang="el-GR" sz="3200" dirty="0">
              <a:effectLst/>
              <a:latin typeface="+mn-lt"/>
            </a:endParaRPr>
          </a:p>
          <a:p>
            <a:r>
              <a:rPr lang="el-GR" sz="3200" dirty="0">
                <a:latin typeface="+mn-lt"/>
              </a:rPr>
              <a:t>β)150 </a:t>
            </a:r>
            <a:r>
              <a:rPr lang="el-GR" sz="3200" dirty="0" smtClean="0">
                <a:latin typeface="+mn-lt"/>
              </a:rPr>
              <a:t>βουλευτές τουλάχιστον,</a:t>
            </a:r>
            <a:endParaRPr lang="el-GR" sz="3200" dirty="0">
              <a:latin typeface="+mn-lt"/>
            </a:endParaRPr>
          </a:p>
          <a:p>
            <a:r>
              <a:rPr lang="el-GR" sz="3200" dirty="0">
                <a:latin typeface="+mn-lt"/>
              </a:rPr>
              <a:t>γ</a:t>
            </a:r>
            <a:r>
              <a:rPr lang="el-GR" sz="3200" dirty="0">
                <a:effectLst/>
                <a:latin typeface="+mn-lt"/>
              </a:rPr>
              <a:t>)80 </a:t>
            </a:r>
            <a:r>
              <a:rPr lang="el-GR" sz="3200" dirty="0" smtClean="0">
                <a:effectLst/>
                <a:latin typeface="+mn-lt"/>
              </a:rPr>
              <a:t>βουλευτές τουλάχιστον,</a:t>
            </a:r>
            <a:endParaRPr lang="el-GR" sz="3200" dirty="0">
              <a:effectLst/>
              <a:latin typeface="+mn-lt"/>
            </a:endParaRPr>
          </a:p>
          <a:p>
            <a:r>
              <a:rPr lang="el-GR" sz="3200" dirty="0">
                <a:latin typeface="+mn-lt"/>
              </a:rPr>
              <a:t>δ)όσοι </a:t>
            </a:r>
            <a:r>
              <a:rPr lang="el-GR" sz="3200" dirty="0" smtClean="0">
                <a:latin typeface="+mn-lt"/>
              </a:rPr>
              <a:t>θέλουν.</a:t>
            </a:r>
            <a:endParaRPr lang="el-GR" sz="3200" dirty="0">
              <a:latin typeface="+mn-lt"/>
            </a:endParaRPr>
          </a:p>
          <a:p>
            <a:endParaRPr lang="el-GR" sz="3200" dirty="0">
              <a:effectLst/>
              <a:latin typeface="+mn-lt"/>
            </a:endParaRPr>
          </a:p>
          <a:p>
            <a:r>
              <a:rPr lang="el-GR" sz="3200" dirty="0">
                <a:latin typeface="+mn-lt"/>
              </a:rPr>
              <a:t>Σωστή </a:t>
            </a:r>
            <a:r>
              <a:rPr lang="el-GR" sz="3200" dirty="0" smtClean="0">
                <a:latin typeface="+mn-lt"/>
              </a:rPr>
              <a:t>απάντηση:</a:t>
            </a:r>
            <a:endParaRPr lang="el-GR" sz="3200" dirty="0">
              <a:effectLst/>
              <a:latin typeface="+mn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58719693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530723B2-B242-64CD-778E-98619632E392}"/>
              </a:ext>
            </a:extLst>
          </p:cNvPr>
          <p:cNvSpPr txBox="1"/>
          <p:nvPr/>
        </p:nvSpPr>
        <p:spPr>
          <a:xfrm>
            <a:off x="1309654" y="704136"/>
            <a:ext cx="9624735" cy="50167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sz="3200" dirty="0" err="1">
                <a:latin typeface="UICTFontTextStyleBody"/>
              </a:rPr>
              <a:t>60</a:t>
            </a:r>
            <a:r>
              <a:rPr lang="el-GR" sz="3200" baseline="30000" dirty="0" err="1">
                <a:latin typeface="UICTFontTextStyleBody"/>
              </a:rPr>
              <a:t>η</a:t>
            </a:r>
            <a:r>
              <a:rPr lang="el-GR" sz="3200" dirty="0">
                <a:latin typeface="UICTFontTextStyleBody"/>
              </a:rPr>
              <a:t>) </a:t>
            </a:r>
            <a:r>
              <a:rPr lang="el-GR" sz="3200" b="1" dirty="0">
                <a:latin typeface="UICTFontTextStyleBody"/>
              </a:rPr>
              <a:t>Όταν 151 βουλευτές πουν ΝΑΙ στην πρόταση δυσπιστίας ακολουθεί…</a:t>
            </a:r>
          </a:p>
          <a:p>
            <a:endParaRPr lang="el-GR" sz="3200" dirty="0">
              <a:effectLst/>
              <a:latin typeface="UICTFontTextStyleBody"/>
            </a:endParaRPr>
          </a:p>
          <a:p>
            <a:r>
              <a:rPr lang="el-GR" sz="3200" dirty="0">
                <a:latin typeface=".AppleSystemUIFont"/>
              </a:rPr>
              <a:t>α)παραίτηση Κυβέρνησης και συνέχιση Κοινοβουλευτικών </a:t>
            </a:r>
            <a:r>
              <a:rPr lang="el-GR" sz="3200" dirty="0" smtClean="0">
                <a:latin typeface=".AppleSystemUIFont"/>
              </a:rPr>
              <a:t>εργασιών,</a:t>
            </a:r>
            <a:endParaRPr lang="el-GR" sz="3200" dirty="0">
              <a:latin typeface=".AppleSystemUIFont"/>
            </a:endParaRPr>
          </a:p>
          <a:p>
            <a:r>
              <a:rPr lang="el-GR" sz="3200" dirty="0">
                <a:latin typeface=".AppleSystemUIFont"/>
              </a:rPr>
              <a:t>β</a:t>
            </a:r>
            <a:r>
              <a:rPr lang="el-GR" sz="3200" dirty="0">
                <a:effectLst/>
                <a:latin typeface=".AppleSystemUIFont"/>
              </a:rPr>
              <a:t>)παραίτηση Κυβέρνησης και διάλυση της Βουλής και διενέργεια </a:t>
            </a:r>
            <a:r>
              <a:rPr lang="el-GR" sz="3200" dirty="0" smtClean="0">
                <a:effectLst/>
                <a:latin typeface=".AppleSystemUIFont"/>
              </a:rPr>
              <a:t>εκλογών,</a:t>
            </a:r>
            <a:endParaRPr lang="el-GR" sz="3200" dirty="0">
              <a:effectLst/>
              <a:latin typeface=".AppleSystemUIFont"/>
            </a:endParaRPr>
          </a:p>
          <a:p>
            <a:r>
              <a:rPr lang="el-GR" sz="3200" dirty="0">
                <a:latin typeface=".AppleSystemUIFont"/>
              </a:rPr>
              <a:t>γ)διορισμός υπηρεσιακής </a:t>
            </a:r>
            <a:r>
              <a:rPr lang="el-GR" sz="3200" dirty="0" smtClean="0">
                <a:latin typeface=".AppleSystemUIFont"/>
              </a:rPr>
              <a:t>Κυβέρνησης.</a:t>
            </a:r>
            <a:endParaRPr lang="el-GR" sz="3200" dirty="0">
              <a:latin typeface=".AppleSystemUIFont"/>
            </a:endParaRPr>
          </a:p>
          <a:p>
            <a:endParaRPr lang="el-GR" sz="3200" dirty="0">
              <a:effectLst/>
              <a:latin typeface=".AppleSystemUIFont"/>
            </a:endParaRPr>
          </a:p>
          <a:p>
            <a:r>
              <a:rPr lang="el-GR" sz="3200" dirty="0">
                <a:latin typeface=".AppleSystemUIFont"/>
              </a:rPr>
              <a:t>Σωστή απάντηση: </a:t>
            </a:r>
            <a:endParaRPr lang="el-GR" sz="3200" dirty="0">
              <a:effectLst/>
              <a:latin typeface="UICTFontTextStyleBody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575432765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27D0CA62-9EAB-699E-6540-E54C8601CC7F}"/>
              </a:ext>
            </a:extLst>
          </p:cNvPr>
          <p:cNvSpPr txBox="1"/>
          <p:nvPr/>
        </p:nvSpPr>
        <p:spPr>
          <a:xfrm>
            <a:off x="1666844" y="1000108"/>
            <a:ext cx="8643998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sz="3200" dirty="0" err="1">
                <a:effectLst/>
                <a:latin typeface=".AppleSystemUIFont"/>
              </a:rPr>
              <a:t>61</a:t>
            </a:r>
            <a:r>
              <a:rPr lang="el-GR" sz="3200" baseline="30000" dirty="0" err="1">
                <a:effectLst/>
                <a:latin typeface=".AppleSystemUIFont"/>
              </a:rPr>
              <a:t>η</a:t>
            </a:r>
            <a:r>
              <a:rPr lang="el-GR" sz="3200" dirty="0">
                <a:effectLst/>
                <a:latin typeface=".AppleSystemUIFont"/>
              </a:rPr>
              <a:t>) </a:t>
            </a:r>
            <a:r>
              <a:rPr lang="el-GR" sz="3200" b="1" dirty="0">
                <a:effectLst/>
                <a:latin typeface=".AppleSystemUIFont"/>
              </a:rPr>
              <a:t>Πρόταση δυσπιστίας δεν μπορεί να υποβληθεί εάν δεν παρέλθουν…</a:t>
            </a:r>
          </a:p>
          <a:p>
            <a:endParaRPr lang="el-GR" sz="3200" dirty="0">
              <a:latin typeface=".AppleSystemUIFont"/>
            </a:endParaRPr>
          </a:p>
          <a:p>
            <a:r>
              <a:rPr lang="el-GR" sz="3200" dirty="0">
                <a:latin typeface=".AppleSystemUIFont"/>
              </a:rPr>
              <a:t>α) 2 </a:t>
            </a:r>
            <a:r>
              <a:rPr lang="el-GR" sz="3200" dirty="0" smtClean="0">
                <a:latin typeface=".AppleSystemUIFont"/>
              </a:rPr>
              <a:t>μήνες από την προηγούμενη,</a:t>
            </a:r>
            <a:endParaRPr lang="el-GR" sz="3200" dirty="0">
              <a:latin typeface=".AppleSystemUIFont"/>
            </a:endParaRPr>
          </a:p>
          <a:p>
            <a:r>
              <a:rPr lang="el-GR" sz="3200" dirty="0">
                <a:latin typeface=".AppleSystemUIFont"/>
              </a:rPr>
              <a:t>β)3 </a:t>
            </a:r>
            <a:r>
              <a:rPr lang="el-GR" sz="3200" dirty="0" smtClean="0">
                <a:latin typeface=".AppleSystemUIFont"/>
              </a:rPr>
              <a:t>μήνες από την προηγούμενη,</a:t>
            </a:r>
            <a:endParaRPr lang="el-GR" sz="3200" dirty="0">
              <a:latin typeface=".AppleSystemUIFont"/>
            </a:endParaRPr>
          </a:p>
          <a:p>
            <a:r>
              <a:rPr lang="el-GR" sz="3200" dirty="0">
                <a:latin typeface=".AppleSystemUIFont"/>
              </a:rPr>
              <a:t>γ)6 </a:t>
            </a:r>
            <a:r>
              <a:rPr lang="el-GR" sz="3200" dirty="0" smtClean="0">
                <a:latin typeface=".AppleSystemUIFont"/>
              </a:rPr>
              <a:t>μήνες από την προηγούμενη,</a:t>
            </a:r>
            <a:endParaRPr lang="el-GR" sz="3200" dirty="0">
              <a:latin typeface=".AppleSystemUIFont"/>
            </a:endParaRPr>
          </a:p>
          <a:p>
            <a:r>
              <a:rPr lang="el-GR" sz="3200" dirty="0">
                <a:effectLst/>
                <a:latin typeface=".AppleSystemUIFont"/>
              </a:rPr>
              <a:t>δ)</a:t>
            </a:r>
            <a:r>
              <a:rPr lang="el-GR" sz="3200" dirty="0">
                <a:latin typeface=".AppleSystemUIFont"/>
              </a:rPr>
              <a:t>12 </a:t>
            </a:r>
            <a:r>
              <a:rPr lang="el-GR" sz="3200" dirty="0" smtClean="0">
                <a:latin typeface=".AppleSystemUIFont"/>
              </a:rPr>
              <a:t>μήνες από την προηγούμενη.</a:t>
            </a:r>
            <a:endParaRPr lang="el-GR" sz="3200" dirty="0">
              <a:latin typeface=".AppleSystemUIFont"/>
            </a:endParaRPr>
          </a:p>
          <a:p>
            <a:endParaRPr lang="el-GR" sz="3200" dirty="0">
              <a:latin typeface=".AppleSystemUIFont"/>
            </a:endParaRPr>
          </a:p>
          <a:p>
            <a:r>
              <a:rPr lang="el-GR" sz="3200" dirty="0">
                <a:latin typeface=".AppleSystemUIFont"/>
              </a:rPr>
              <a:t>Σωστή απάντηση</a:t>
            </a:r>
            <a:r>
              <a:rPr lang="el-GR" sz="3200" dirty="0" smtClean="0">
                <a:latin typeface=".AppleSystemUIFont"/>
              </a:rPr>
              <a:t>:</a:t>
            </a:r>
            <a:endParaRPr lang="el-GR" sz="3200" dirty="0">
              <a:latin typeface=".AppleSystemUIFon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032226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C1670587-7D05-2AC8-C046-14DCCDBD34E4}"/>
              </a:ext>
            </a:extLst>
          </p:cNvPr>
          <p:cNvSpPr txBox="1"/>
          <p:nvPr/>
        </p:nvSpPr>
        <p:spPr>
          <a:xfrm>
            <a:off x="809588" y="1166813"/>
            <a:ext cx="10548974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l-GR" sz="3200" dirty="0"/>
              <a:t>6</a:t>
            </a:r>
            <a:r>
              <a:rPr lang="el-GR" sz="3200" baseline="30000" dirty="0"/>
              <a:t>η</a:t>
            </a:r>
            <a:r>
              <a:rPr lang="el-GR" sz="3200" dirty="0"/>
              <a:t>) </a:t>
            </a:r>
            <a:r>
              <a:rPr lang="el-GR" sz="3200" b="1" dirty="0"/>
              <a:t>Το 1</a:t>
            </a:r>
            <a:r>
              <a:rPr lang="el-GR" sz="3200" b="1" baseline="30000" dirty="0"/>
              <a:t>ο</a:t>
            </a:r>
            <a:r>
              <a:rPr lang="el-GR" sz="3200" b="1" dirty="0"/>
              <a:t> δημοψήφισμα στην μεταπολίτευση πραγματοποιήθηκε στις…</a:t>
            </a:r>
          </a:p>
          <a:p>
            <a:pPr algn="l"/>
            <a:endParaRPr lang="el-GR" sz="3200" dirty="0"/>
          </a:p>
          <a:p>
            <a:pPr algn="l"/>
            <a:r>
              <a:rPr lang="el-GR" sz="3200" dirty="0"/>
              <a:t>α) 8/12/1974</a:t>
            </a:r>
          </a:p>
          <a:p>
            <a:pPr algn="l"/>
            <a:r>
              <a:rPr lang="el-GR" sz="3200" dirty="0"/>
              <a:t>β) 11/6/1975</a:t>
            </a:r>
          </a:p>
          <a:p>
            <a:pPr algn="l"/>
            <a:r>
              <a:rPr lang="el-GR" sz="3200" dirty="0"/>
              <a:t>γ) 5/7/2015</a:t>
            </a:r>
          </a:p>
          <a:p>
            <a:pPr algn="l"/>
            <a:endParaRPr lang="el-GR" sz="3200" dirty="0"/>
          </a:p>
          <a:p>
            <a:pPr algn="l"/>
            <a:r>
              <a:rPr lang="el-GR" sz="3200" dirty="0"/>
              <a:t>Σωστή απάντηση :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0CD0A86B-677C-4FAD-1E18-316F82F8E2BA}"/>
              </a:ext>
            </a:extLst>
          </p:cNvPr>
          <p:cNvSpPr txBox="1"/>
          <p:nvPr/>
        </p:nvSpPr>
        <p:spPr>
          <a:xfrm>
            <a:off x="952464" y="1142984"/>
            <a:ext cx="1027513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l-GR" sz="3200" dirty="0"/>
              <a:t>7</a:t>
            </a:r>
            <a:r>
              <a:rPr lang="el-GR" sz="3200" baseline="30000" dirty="0"/>
              <a:t>η</a:t>
            </a:r>
            <a:r>
              <a:rPr lang="el-GR" sz="3200" dirty="0"/>
              <a:t>) </a:t>
            </a:r>
            <a:r>
              <a:rPr lang="el-GR" sz="3200" b="1" dirty="0"/>
              <a:t>Η </a:t>
            </a:r>
            <a:r>
              <a:rPr lang="el-GR" sz="3200" b="1" dirty="0" smtClean="0"/>
              <a:t>βασιλευόμενη </a:t>
            </a:r>
            <a:r>
              <a:rPr lang="el-GR" sz="3200" b="1" dirty="0"/>
              <a:t>δημοκρατία στην Ελλάδα ήταν για…</a:t>
            </a:r>
          </a:p>
          <a:p>
            <a:pPr algn="l"/>
            <a:endParaRPr lang="el-GR" sz="3200" dirty="0"/>
          </a:p>
          <a:p>
            <a:pPr algn="l"/>
            <a:r>
              <a:rPr lang="el-GR" sz="3200" dirty="0"/>
              <a:t>α) 91 χρόνια </a:t>
            </a:r>
          </a:p>
          <a:p>
            <a:pPr algn="l"/>
            <a:r>
              <a:rPr lang="el-GR" sz="3200" dirty="0"/>
              <a:t>β) </a:t>
            </a:r>
            <a:r>
              <a:rPr lang="el-GR" sz="3200" dirty="0" smtClean="0"/>
              <a:t>130 χρόνια</a:t>
            </a:r>
            <a:endParaRPr lang="el-GR" sz="3200" dirty="0"/>
          </a:p>
          <a:p>
            <a:pPr algn="l"/>
            <a:r>
              <a:rPr lang="el-GR" sz="3200" dirty="0"/>
              <a:t>γ) 39 </a:t>
            </a:r>
            <a:r>
              <a:rPr lang="el-GR" sz="3200" dirty="0" smtClean="0"/>
              <a:t>χρόνια</a:t>
            </a:r>
            <a:endParaRPr lang="el-GR" sz="3200" dirty="0"/>
          </a:p>
          <a:p>
            <a:pPr algn="l"/>
            <a:endParaRPr lang="el-GR" sz="3200" dirty="0"/>
          </a:p>
          <a:p>
            <a:pPr algn="l"/>
            <a:r>
              <a:rPr lang="el-GR" sz="3200" dirty="0"/>
              <a:t>Σωστή απάντηση : </a:t>
            </a:r>
            <a:r>
              <a:rPr lang="el-GR" sz="3200" dirty="0" smtClean="0"/>
              <a:t> </a:t>
            </a:r>
            <a:endParaRPr lang="el-GR" sz="3200" dirty="0"/>
          </a:p>
          <a:p>
            <a:pPr algn="l"/>
            <a:endParaRPr lang="el-GR" sz="3200" dirty="0"/>
          </a:p>
          <a:p>
            <a:pPr algn="l"/>
            <a:endParaRPr lang="el-GR" sz="3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AD561380-13A5-5E40-E10F-2D73158EDD01}"/>
              </a:ext>
            </a:extLst>
          </p:cNvPr>
          <p:cNvSpPr txBox="1"/>
          <p:nvPr/>
        </p:nvSpPr>
        <p:spPr>
          <a:xfrm>
            <a:off x="881026" y="1285860"/>
            <a:ext cx="10572824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l-GR" sz="3200" dirty="0" smtClean="0"/>
              <a:t> </a:t>
            </a:r>
            <a:endParaRPr lang="el-GR" sz="3200" dirty="0"/>
          </a:p>
          <a:p>
            <a:pPr algn="l"/>
            <a:r>
              <a:rPr lang="el-GR" sz="3200" dirty="0" smtClean="0"/>
              <a:t>8</a:t>
            </a:r>
            <a:r>
              <a:rPr lang="el-GR" sz="3200" baseline="30000" dirty="0" smtClean="0"/>
              <a:t>η</a:t>
            </a:r>
            <a:r>
              <a:rPr lang="el-GR" sz="3200" dirty="0"/>
              <a:t>) </a:t>
            </a:r>
            <a:r>
              <a:rPr lang="el-GR" sz="3200" b="1" dirty="0"/>
              <a:t>Το πολίτευμα της Ελλάδας είναι…</a:t>
            </a:r>
          </a:p>
          <a:p>
            <a:pPr algn="l"/>
            <a:endParaRPr lang="el-GR" sz="3200" dirty="0"/>
          </a:p>
          <a:p>
            <a:pPr algn="l"/>
            <a:r>
              <a:rPr lang="el-GR" sz="3200" dirty="0"/>
              <a:t>α) Προεδρευόμενη κοινοβουλευτική δημοκρατία </a:t>
            </a:r>
          </a:p>
          <a:p>
            <a:pPr algn="l"/>
            <a:r>
              <a:rPr lang="el-GR" sz="3200" dirty="0"/>
              <a:t>β) Προεδρική δημοκρατία </a:t>
            </a:r>
          </a:p>
          <a:p>
            <a:pPr algn="l"/>
            <a:r>
              <a:rPr lang="el-GR" sz="3200" dirty="0"/>
              <a:t>γ) </a:t>
            </a:r>
            <a:r>
              <a:rPr lang="el-GR" sz="3200" dirty="0" err="1"/>
              <a:t>Βασιλευομένη</a:t>
            </a:r>
            <a:r>
              <a:rPr lang="el-GR" sz="3200" dirty="0"/>
              <a:t> κοινοβουλευτική δημοκρατία </a:t>
            </a:r>
          </a:p>
          <a:p>
            <a:pPr algn="l"/>
            <a:endParaRPr lang="el-GR" sz="3200" dirty="0"/>
          </a:p>
          <a:p>
            <a:pPr algn="l"/>
            <a:r>
              <a:rPr lang="el-GR" sz="3200" dirty="0"/>
              <a:t>Σωστή απάντηση : </a:t>
            </a:r>
            <a:r>
              <a:rPr lang="el-GR" sz="3200" dirty="0" smtClean="0"/>
              <a:t> </a:t>
            </a:r>
            <a:endParaRPr lang="el-GR" sz="3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1832</Words>
  <Application>Microsoft Office PowerPoint</Application>
  <PresentationFormat>Προσαρμογή</PresentationFormat>
  <Paragraphs>432</Paragraphs>
  <Slides>62</Slides>
  <Notes>32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62</vt:i4>
      </vt:variant>
    </vt:vector>
  </HeadingPairs>
  <TitlesOfParts>
    <vt:vector size="63" baseType="lpstr">
      <vt:lpstr>Office Theme</vt:lpstr>
      <vt:lpstr>Κουίζ  γνώσεων Στο μάθημα της Κοινωνικής &amp;Πολιτικής Αγωγής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  <vt:lpstr>Διαφάνεια 9</vt:lpstr>
      <vt:lpstr>Διαφάνεια 10</vt:lpstr>
      <vt:lpstr>Διαφάνεια 11</vt:lpstr>
      <vt:lpstr>Διαφάνεια 12</vt:lpstr>
      <vt:lpstr>Διαφάνεια 13</vt:lpstr>
      <vt:lpstr>Διαφάνεια 14</vt:lpstr>
      <vt:lpstr>Διαφάνεια 15</vt:lpstr>
      <vt:lpstr>Διαφάνεια 16</vt:lpstr>
      <vt:lpstr>Διαφάνεια 17</vt:lpstr>
      <vt:lpstr>Διαφάνεια 18</vt:lpstr>
      <vt:lpstr>Διαφάνεια 19</vt:lpstr>
      <vt:lpstr>Διαφάνεια 20</vt:lpstr>
      <vt:lpstr>Διαφάνεια 21</vt:lpstr>
      <vt:lpstr>Διαφάνεια 22</vt:lpstr>
      <vt:lpstr>Διαφάνεια 23</vt:lpstr>
      <vt:lpstr>Διαφάνεια 24</vt:lpstr>
      <vt:lpstr>Διαφάνεια 25</vt:lpstr>
      <vt:lpstr>Διαφάνεια 26</vt:lpstr>
      <vt:lpstr>Διαφάνεια 27</vt:lpstr>
      <vt:lpstr>Διαφάνεια 28</vt:lpstr>
      <vt:lpstr>Διαφάνεια 29</vt:lpstr>
      <vt:lpstr>Διαφάνεια 30</vt:lpstr>
      <vt:lpstr>Διαφάνεια 31</vt:lpstr>
      <vt:lpstr>Διαφάνεια 32</vt:lpstr>
      <vt:lpstr>Διαφάνεια 33</vt:lpstr>
      <vt:lpstr>Διαφάνεια 34</vt:lpstr>
      <vt:lpstr>Διαφάνεια 35</vt:lpstr>
      <vt:lpstr>Διαφάνεια 36</vt:lpstr>
      <vt:lpstr>Διαφάνεια 37</vt:lpstr>
      <vt:lpstr>Διαφάνεια 38</vt:lpstr>
      <vt:lpstr>Διαφάνεια 39</vt:lpstr>
      <vt:lpstr>Διαφάνεια 40</vt:lpstr>
      <vt:lpstr>Διαφάνεια 41</vt:lpstr>
      <vt:lpstr>Διαφάνεια 42</vt:lpstr>
      <vt:lpstr>Διαφάνεια 43</vt:lpstr>
      <vt:lpstr>Διαφάνεια 44</vt:lpstr>
      <vt:lpstr>Διαφάνεια 45</vt:lpstr>
      <vt:lpstr>Διαφάνεια 46</vt:lpstr>
      <vt:lpstr>Διαφάνεια 47</vt:lpstr>
      <vt:lpstr>Διαφάνεια 48</vt:lpstr>
      <vt:lpstr>Διαφάνεια 49</vt:lpstr>
      <vt:lpstr>Διαφάνεια 50</vt:lpstr>
      <vt:lpstr>Διαφάνεια 51</vt:lpstr>
      <vt:lpstr>Διαφάνεια 52</vt:lpstr>
      <vt:lpstr>Διαφάνεια 53</vt:lpstr>
      <vt:lpstr>53η) Η αρχή της δεδηλωμένης καθιερώθηκε...  α)το 1975 β)το 1875 γ)το 1864  Σωστή απάντηση:    </vt:lpstr>
      <vt:lpstr>54η) Την αρχή της δεδηλωμένης επέβαλε...  α)ο βασιλιάς Γεώργιος Α' στον Χαρίλαο Τρικούπη, β)ο Χαρίλαος Τρικούπης στον βασιλιά Γεώργιο Α‘, γ)ο βασιλιάς Κων/ντίνος στον Ελευθέριο Βενιζέλο.  Σωστή απάντηση:  </vt:lpstr>
      <vt:lpstr>Διαφάνεια 56</vt:lpstr>
      <vt:lpstr>Διαφάνεια 57</vt:lpstr>
      <vt:lpstr>Διαφάνεια 58</vt:lpstr>
      <vt:lpstr>Διαφάνεια 59</vt:lpstr>
      <vt:lpstr>Διαφάνεια 60</vt:lpstr>
      <vt:lpstr>Διαφάνεια 61</vt:lpstr>
      <vt:lpstr>Διαφάνεια 62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Μηνιαίο Τεστ  Στο μάθημα της Κοινωνικής &amp;Πολιτικής Αγωγής</dc:title>
  <dc:creator>Έλενα Ανανιάδου</dc:creator>
  <cp:lastModifiedBy>User</cp:lastModifiedBy>
  <cp:revision>12</cp:revision>
  <dcterms:created xsi:type="dcterms:W3CDTF">2024-05-15T17:48:35Z</dcterms:created>
  <dcterms:modified xsi:type="dcterms:W3CDTF">2024-06-25T05:59:47Z</dcterms:modified>
</cp:coreProperties>
</file>